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10"/>
  </p:notesMasterIdLst>
  <p:sldIdLst>
    <p:sldId id="310" r:id="rId5"/>
    <p:sldId id="655" r:id="rId6"/>
    <p:sldId id="656" r:id="rId7"/>
    <p:sldId id="658" r:id="rId8"/>
    <p:sldId id="659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DEA126-0DCF-4572-9B6B-718E8CB95845}">
          <p14:sldIdLst>
            <p14:sldId id="310"/>
            <p14:sldId id="655"/>
            <p14:sldId id="656"/>
            <p14:sldId id="658"/>
            <p14:sldId id="659"/>
          </p14:sldIdLst>
        </p14:section>
        <p14:section name="draft" id="{74666E06-64EF-4B3A-91AF-76EA7DBCCDC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600" userDrawn="1">
          <p15:clr>
            <a:srgbClr val="A4A3A4"/>
          </p15:clr>
        </p15:guide>
        <p15:guide id="2" pos="48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Reilly" initials="JR" lastIdx="15" clrIdx="0">
    <p:extLst>
      <p:ext uri="{19B8F6BF-5375-455C-9EA6-DF929625EA0E}">
        <p15:presenceInfo xmlns:p15="http://schemas.microsoft.com/office/powerpoint/2012/main" userId="John Reill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clrMru>
    <a:srgbClr val="7BC143"/>
    <a:srgbClr val="FFD200"/>
    <a:srgbClr val="FFE14B"/>
    <a:srgbClr val="C0504D"/>
    <a:srgbClr val="FD9F27"/>
    <a:srgbClr val="00B0F0"/>
    <a:srgbClr val="7030A0"/>
    <a:srgbClr val="C00000"/>
    <a:srgbClr val="8E0000"/>
    <a:srgbClr val="D9E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>
      <p:cViewPr varScale="1">
        <p:scale>
          <a:sx n="106" d="100"/>
          <a:sy n="106" d="100"/>
        </p:scale>
        <p:origin x="78" y="102"/>
      </p:cViewPr>
      <p:guideLst>
        <p:guide orient="horz" pos="3600"/>
        <p:guide pos="4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1C531-A6AB-104A-AAF4-6F27C3B587F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90E65-6D7A-D24B-92CC-A24897F2F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1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90E65-6D7A-D24B-92CC-A24897F2FA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8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BCC3D-BBDB-DF40-B894-7D35945E3F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6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BCC3D-BBDB-DF40-B894-7D35945E3F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43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Intelligence is the key feature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94B0-4D1A-3342-A87A-F4E128B561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80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Intelligence is the key feature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594B0-4D1A-3342-A87A-F4E128B561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7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62ED-2BE7-0A4A-AA3D-46C9A75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0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62ED-2BE7-0A4A-AA3D-46C9A75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62ED-2BE7-0A4A-AA3D-46C9A75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2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rgbClr val="2CB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230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62ED-2BE7-0A4A-AA3D-46C9A75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4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62ED-2BE7-0A4A-AA3D-46C9A75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4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62ED-2BE7-0A4A-AA3D-46C9A75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2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62ED-2BE7-0A4A-AA3D-46C9A75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5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62ED-2BE7-0A4A-AA3D-46C9A7515165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80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62ED-2BE7-0A4A-AA3D-46C9A75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86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B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883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8832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962ED-2BE7-0A4A-AA3D-46C9A75151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B749AA-1B7D-41F0-938A-4301E02A3378}"/>
              </a:ext>
            </a:extLst>
          </p:cNvPr>
          <p:cNvSpPr/>
          <p:nvPr userDrawn="1"/>
        </p:nvSpPr>
        <p:spPr>
          <a:xfrm>
            <a:off x="6853936" y="-466344"/>
            <a:ext cx="7790688" cy="77906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10275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noseptic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avanti.knowledgeanywher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vanti.knowledgeanywhere.com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8534400" cy="1752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03235" y="1538868"/>
            <a:ext cx="6050527" cy="3679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cap="all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2" name="Picture 2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384A949-674E-4A6D-9EAF-F106BE8822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47" y="2639432"/>
            <a:ext cx="4445421" cy="15218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8CE15F-4C65-B14D-9CB0-F62F1EB32168}"/>
              </a:ext>
            </a:extLst>
          </p:cNvPr>
          <p:cNvSpPr txBox="1"/>
          <p:nvPr/>
        </p:nvSpPr>
        <p:spPr>
          <a:xfrm>
            <a:off x="7228010" y="2890391"/>
            <a:ext cx="4593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Micro Markets &amp; Vending</a:t>
            </a:r>
          </a:p>
          <a:p>
            <a:pPr algn="ctr"/>
            <a:r>
              <a:rPr lang="en-US" sz="3200" b="1" dirty="0"/>
              <a:t>Best Option for Covid-19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F7059-A15D-AB4C-8E27-4D8F86B2C1BF}"/>
              </a:ext>
            </a:extLst>
          </p:cNvPr>
          <p:cNvSpPr txBox="1"/>
          <p:nvPr/>
        </p:nvSpPr>
        <p:spPr>
          <a:xfrm>
            <a:off x="308855" y="6319335"/>
            <a:ext cx="4549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April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601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6BD1DE-9A87-4BF9-AA96-56D583CA44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9254" y="6012095"/>
            <a:ext cx="1866541" cy="6390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9308C6-9EE3-E740-97B3-114EE695612C}"/>
              </a:ext>
            </a:extLst>
          </p:cNvPr>
          <p:cNvSpPr/>
          <p:nvPr/>
        </p:nvSpPr>
        <p:spPr>
          <a:xfrm>
            <a:off x="314848" y="457426"/>
            <a:ext cx="1135463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/>
              </a:rPr>
              <a:t>IS AN Open-air micro market more likely to spread a virus than vending?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32A2C8-289C-C540-8FEE-80CCB582CE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62" y="2034704"/>
            <a:ext cx="5331210" cy="360044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4AE230-5605-374C-AF07-4F8E84C8E8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44" r="14867"/>
          <a:stretch/>
        </p:blipFill>
        <p:spPr>
          <a:xfrm>
            <a:off x="6493330" y="2034704"/>
            <a:ext cx="4915240" cy="36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DB2B22-C9C0-462C-BE6B-427E06E486EC}"/>
              </a:ext>
            </a:extLst>
          </p:cNvPr>
          <p:cNvSpPr txBox="1"/>
          <p:nvPr/>
        </p:nvSpPr>
        <p:spPr>
          <a:xfrm>
            <a:off x="204176" y="206902"/>
            <a:ext cx="114222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/>
              </a:rPr>
              <a:t>Comparison</a:t>
            </a:r>
            <a:endParaRPr lang="en-US" sz="3600" cap="all" dirty="0">
              <a:latin typeface="Roboto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6BD1DE-9A87-4BF9-AA96-56D583CA44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9254" y="6012095"/>
            <a:ext cx="1866541" cy="63900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5231C65-A185-9044-A682-B7D784DCA5F7}"/>
              </a:ext>
            </a:extLst>
          </p:cNvPr>
          <p:cNvGraphicFramePr>
            <a:graphicFrameLocks noGrp="1"/>
          </p:cNvGraphicFramePr>
          <p:nvPr/>
        </p:nvGraphicFramePr>
        <p:xfrm>
          <a:off x="1492250" y="1524000"/>
          <a:ext cx="9207500" cy="3811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8296">
                  <a:extLst>
                    <a:ext uri="{9D8B030D-6E8A-4147-A177-3AD203B41FA5}">
                      <a16:colId xmlns:a16="http://schemas.microsoft.com/office/drawing/2014/main" val="955365783"/>
                    </a:ext>
                  </a:extLst>
                </a:gridCol>
                <a:gridCol w="2323299">
                  <a:extLst>
                    <a:ext uri="{9D8B030D-6E8A-4147-A177-3AD203B41FA5}">
                      <a16:colId xmlns:a16="http://schemas.microsoft.com/office/drawing/2014/main" val="3112388345"/>
                    </a:ext>
                  </a:extLst>
                </a:gridCol>
                <a:gridCol w="2637516">
                  <a:extLst>
                    <a:ext uri="{9D8B030D-6E8A-4147-A177-3AD203B41FA5}">
                      <a16:colId xmlns:a16="http://schemas.microsoft.com/office/drawing/2014/main" val="3136840695"/>
                    </a:ext>
                  </a:extLst>
                </a:gridCol>
                <a:gridCol w="828389">
                  <a:extLst>
                    <a:ext uri="{9D8B030D-6E8A-4147-A177-3AD203B41FA5}">
                      <a16:colId xmlns:a16="http://schemas.microsoft.com/office/drawing/2014/main" val="2383712130"/>
                    </a:ext>
                  </a:extLst>
                </a:gridCol>
              </a:tblGrid>
              <a:tr h="2667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Micro Markets vs. Vending - Best Option for Preventing Covid-19 Exposure?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53719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0595797"/>
                  </a:ext>
                </a:extLst>
              </a:tr>
              <a:tr h="2032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ISSUE:  A client believes that the open-air micro market is more likely to spread a virus than vending.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72880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94144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Avanti Micro Markets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Vending Machines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85825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Ability to purchase without touching kiosk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Yes - via Mobile or physical market card scan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Need to touch buttons to select products;  Need to reach into dispensing bin to obtain product.  Have you seen how dirty these can be :-?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78214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715614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676839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35408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54989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952044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85574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439882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803369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4590639"/>
                  </a:ext>
                </a:extLst>
              </a:tr>
              <a:tr h="20320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REALITY:  Both vending machines and micro markets have limitations around sanitation.  We recommend best practices for making micro markets the optimal solution.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8954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082E37-1D0D-7B4A-ABAB-20B111B48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236647"/>
              </p:ext>
            </p:extLst>
          </p:nvPr>
        </p:nvGraphicFramePr>
        <p:xfrm>
          <a:off x="746424" y="1014828"/>
          <a:ext cx="10617201" cy="49087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2100">
                  <a:extLst>
                    <a:ext uri="{9D8B030D-6E8A-4147-A177-3AD203B41FA5}">
                      <a16:colId xmlns:a16="http://schemas.microsoft.com/office/drawing/2014/main" val="3695876721"/>
                    </a:ext>
                  </a:extLst>
                </a:gridCol>
                <a:gridCol w="4246034">
                  <a:extLst>
                    <a:ext uri="{9D8B030D-6E8A-4147-A177-3AD203B41FA5}">
                      <a16:colId xmlns:a16="http://schemas.microsoft.com/office/drawing/2014/main" val="1748085001"/>
                    </a:ext>
                  </a:extLst>
                </a:gridCol>
                <a:gridCol w="3539067">
                  <a:extLst>
                    <a:ext uri="{9D8B030D-6E8A-4147-A177-3AD203B41FA5}">
                      <a16:colId xmlns:a16="http://schemas.microsoft.com/office/drawing/2014/main" val="1343686537"/>
                    </a:ext>
                  </a:extLst>
                </a:gridCol>
              </a:tblGrid>
              <a:tr h="3169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Protection Provided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Micro Markets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2739"/>
                  </a:ext>
                </a:extLst>
              </a:tr>
              <a:tr h="106306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No Touch Transaction at Kiosk?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 – via Mobile or physical market card 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Need to touch buttons to select products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Need to swipe card or pay cash in most instances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606298"/>
                  </a:ext>
                </a:extLst>
              </a:tr>
              <a:tr h="179977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No Touch Product?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Possibility that a customer could sneeze or cough on packaged food that is on the racks or in the coolers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Signage &amp; communications can help promote best practices (e.g. take what you touch, wear mask when shopping)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Since product is behind glass, it is perceived as no touch, but you still need to reach into the dispensing bin.  </a:t>
                      </a:r>
                      <a:r>
                        <a:rPr lang="en-US" i="1" dirty="0"/>
                        <a:t>Every customer has to reach into the same slot!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196806"/>
                  </a:ext>
                </a:extLst>
              </a:tr>
              <a:tr h="31692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Can Retrofit for Improved Virus Protection?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Option to use a product like </a:t>
                      </a:r>
                      <a:r>
                        <a:rPr lang="en-US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tooltip="https://www.nanoseptic.com/"/>
                        </a:rPr>
                        <a:t>https://www.nanoseptic.com/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to address cooler door handles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Not aware of any solutions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027511"/>
                  </a:ext>
                </a:extLst>
              </a:tr>
              <a:tr h="31692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Product Merchandising?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Comparable – Both scenarios require someone to touch (pick up and place) product when stocking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605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9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F8248BD-8198-9845-885D-A0E89432AB32}"/>
              </a:ext>
            </a:extLst>
          </p:cNvPr>
          <p:cNvSpPr/>
          <p:nvPr/>
        </p:nvSpPr>
        <p:spPr>
          <a:xfrm>
            <a:off x="461255" y="182808"/>
            <a:ext cx="1087984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/>
              </a:rPr>
              <a:t>REALITY:  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Both vending machines and micro markets have limitations around sanitation. 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3038F2-FA01-AD48-A8D9-405641C10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548" y="1326697"/>
            <a:ext cx="6138338" cy="461909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5C6838-969A-E94D-956A-FA657AC2DC42}"/>
              </a:ext>
            </a:extLst>
          </p:cNvPr>
          <p:cNvSpPr txBox="1"/>
          <p:nvPr/>
        </p:nvSpPr>
        <p:spPr>
          <a:xfrm>
            <a:off x="461255" y="6145329"/>
            <a:ext cx="45495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Futura" pitchFamily="2" charset="0"/>
              </a:rPr>
              <a:t>Tools &amp; Resources available on the Avanti Institute</a:t>
            </a:r>
            <a:br>
              <a:rPr lang="en-US" sz="1200" dirty="0">
                <a:solidFill>
                  <a:schemeClr val="bg1"/>
                </a:solidFill>
                <a:latin typeface="Futura" pitchFamily="2" charset="0"/>
              </a:rPr>
            </a:br>
            <a:r>
              <a:rPr lang="en-US" sz="1200" i="1" dirty="0">
                <a:solidFill>
                  <a:schemeClr val="bg1"/>
                </a:solidFill>
                <a:latin typeface="Futura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https://avanti.knowledgeanywhere.com</a:t>
            </a:r>
            <a:endParaRPr lang="en-US" sz="1200" dirty="0">
              <a:solidFill>
                <a:schemeClr val="bg1"/>
              </a:solidFill>
              <a:latin typeface="Futura" pitchFamily="2" charset="0"/>
            </a:endParaRP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98D479A-AE45-7A47-9E3A-4A25D173DB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2" r="8453" b="16045"/>
          <a:stretch/>
        </p:blipFill>
        <p:spPr>
          <a:xfrm>
            <a:off x="575555" y="1294490"/>
            <a:ext cx="4083530" cy="4635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B211E6-E51A-EC46-9414-22B51FABA42F}"/>
              </a:ext>
            </a:extLst>
          </p:cNvPr>
          <p:cNvSpPr/>
          <p:nvPr/>
        </p:nvSpPr>
        <p:spPr>
          <a:xfrm>
            <a:off x="723900" y="586771"/>
            <a:ext cx="10147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recommend best practices for making micro markets the optimal solution</a:t>
            </a:r>
            <a:endParaRPr lang="en-US" sz="20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6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DE53CA3-5B8E-7B47-BAC6-974D368EADD1}"/>
              </a:ext>
            </a:extLst>
          </p:cNvPr>
          <p:cNvSpPr txBox="1">
            <a:spLocks/>
          </p:cNvSpPr>
          <p:nvPr/>
        </p:nvSpPr>
        <p:spPr>
          <a:xfrm>
            <a:off x="5401999" y="347471"/>
            <a:ext cx="638360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4000" cap="all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/>
              </a:defRPr>
            </a:lvl1pPr>
          </a:lstStyle>
          <a:p>
            <a:pPr algn="ctr"/>
            <a:r>
              <a:rPr lang="en-US" sz="3600" dirty="0"/>
              <a:t>Market &amp; Client Communication Best Practices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BCCE1B-AC13-664B-A7E2-AE7FA2E3D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07" y="347471"/>
            <a:ext cx="2772318" cy="3600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E6031CC-52AE-D64D-8C50-76BF8A087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9068">
            <a:off x="2183120" y="1765267"/>
            <a:ext cx="3167597" cy="4061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1F636A-811F-004C-995C-77F49504A3D0}"/>
              </a:ext>
            </a:extLst>
          </p:cNvPr>
          <p:cNvSpPr txBox="1">
            <a:spLocks/>
          </p:cNvSpPr>
          <p:nvPr/>
        </p:nvSpPr>
        <p:spPr>
          <a:xfrm>
            <a:off x="6093905" y="2386169"/>
            <a:ext cx="5584574" cy="36525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/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you need to be thinking about and addressing for your customers?</a:t>
            </a:r>
          </a:p>
          <a:p>
            <a:pPr marL="630238" lvl="2" indent="-230188">
              <a:buFont typeface="Courier New" panose="020B0604020202020204" pitchFamily="34" charset="0"/>
              <a:buChar char="o"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Sanitation</a:t>
            </a:r>
          </a:p>
          <a:p>
            <a:pPr marL="630238" lvl="2" indent="-230188">
              <a:buFont typeface="Courier New" panose="020B0604020202020204" pitchFamily="34" charset="0"/>
              <a:buChar char="o"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Servicing schedule</a:t>
            </a:r>
          </a:p>
          <a:p>
            <a:pPr marL="630238" lvl="2" indent="-230188">
              <a:buFont typeface="Courier New" panose="020B0604020202020204" pitchFamily="34" charset="0"/>
              <a:buChar char="o"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for Users</a:t>
            </a:r>
          </a:p>
          <a:p>
            <a:pPr marL="230188" indent="-230188"/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Template and ideas for how to communicate with host locations and end-consumers</a:t>
            </a:r>
          </a:p>
          <a:p>
            <a:pPr marL="687388" lvl="3" indent="-230188">
              <a:buFont typeface="Arial"/>
              <a:buAutoNum type="arabicParenR"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No–touch purchase</a:t>
            </a:r>
          </a:p>
          <a:p>
            <a:pPr marL="687388" lvl="3" indent="-230188">
              <a:buFont typeface="Arial"/>
              <a:buAutoNum type="arabicParenR"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 sanitation with your host</a:t>
            </a:r>
          </a:p>
          <a:p>
            <a:pPr marL="687388" lvl="3" indent="-230188">
              <a:buFont typeface="Arial"/>
              <a:buAutoNum type="arabicParenR"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Showing them what you are doing in their markets and in the location facilities</a:t>
            </a:r>
          </a:p>
          <a:p>
            <a:pPr marL="0" indent="0">
              <a:buFont typeface="Arial"/>
              <a:buNone/>
            </a:pPr>
            <a:endParaRPr lang="en-US" sz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77A79-E59F-F444-BD45-22269B92C508}"/>
              </a:ext>
            </a:extLst>
          </p:cNvPr>
          <p:cNvSpPr txBox="1"/>
          <p:nvPr/>
        </p:nvSpPr>
        <p:spPr>
          <a:xfrm>
            <a:off x="461255" y="6145329"/>
            <a:ext cx="45495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Futura" pitchFamily="2" charset="0"/>
              </a:rPr>
              <a:t>Tools &amp; Resources available on the Avanti Institute</a:t>
            </a:r>
            <a:br>
              <a:rPr lang="en-US" sz="1200" dirty="0">
                <a:solidFill>
                  <a:schemeClr val="bg1"/>
                </a:solidFill>
                <a:latin typeface="Futura" pitchFamily="2" charset="0"/>
              </a:rPr>
            </a:br>
            <a:r>
              <a:rPr lang="en-US" sz="1200" i="1" dirty="0">
                <a:solidFill>
                  <a:schemeClr val="bg1"/>
                </a:solidFill>
                <a:latin typeface="Futura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https://avanti.knowledgeanywhere.com</a:t>
            </a:r>
            <a:endParaRPr lang="en-US" sz="1200" dirty="0">
              <a:solidFill>
                <a:schemeClr val="bg1"/>
              </a:solidFill>
              <a:latin typeface="Futu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ARAMARK1" val="9UOPrumW"/>
  <p:tag name="ARTICULATE_SLIDE_THUMBNAIL_REFRESH" val="1"/>
  <p:tag name="ARTICULATE_SLIDE_COUNT" val="3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ramark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6BA490A0FF5A49A6B831807AFD5C0C" ma:contentTypeVersion="12" ma:contentTypeDescription="Create a new document." ma:contentTypeScope="" ma:versionID="41b36f30bbe7ff34f3eca17027210e53">
  <xsd:schema xmlns:xsd="http://www.w3.org/2001/XMLSchema" xmlns:xs="http://www.w3.org/2001/XMLSchema" xmlns:p="http://schemas.microsoft.com/office/2006/metadata/properties" xmlns:ns2="823661a5-1125-4995-a3e8-2ef33491b5a9" xmlns:ns3="a890f38e-39fe-40c4-b305-ab62856889e7" targetNamespace="http://schemas.microsoft.com/office/2006/metadata/properties" ma:root="true" ma:fieldsID="ba6fad6ba3d792e23ee672c869b446fd" ns2:_="" ns3:_="">
    <xsd:import namespace="823661a5-1125-4995-a3e8-2ef33491b5a9"/>
    <xsd:import namespace="a890f38e-39fe-40c4-b305-ab62856889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661a5-1125-4995-a3e8-2ef33491b5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0f38e-39fe-40c4-b305-ab6285688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3B53BD-4A38-45A0-96B9-83DB3220F6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5BA53F-169D-4EFB-88DB-ACDEDB000C32}">
  <ds:schemaRefs>
    <ds:schemaRef ds:uri="48820d30-71e1-43e2-ab3a-a0deb4a18234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6BA18DF-38FE-467E-ADB3-65F2A26E2849}"/>
</file>

<file path=docProps/app.xml><?xml version="1.0" encoding="utf-8"?>
<Properties xmlns="http://schemas.openxmlformats.org/officeDocument/2006/extended-properties" xmlns:vt="http://schemas.openxmlformats.org/officeDocument/2006/docPropsVTypes">
  <TotalTime>17022</TotalTime>
  <Words>431</Words>
  <Application>Microsoft Office PowerPoint</Application>
  <PresentationFormat>Widescreen</PresentationFormat>
  <Paragraphs>49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Courier New</vt:lpstr>
      <vt:lpstr>Futura</vt:lpstr>
      <vt:lpstr>Roboto</vt:lpstr>
      <vt:lpstr>Roboto Medium</vt:lpstr>
      <vt:lpstr>Aramark1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Alikpala</dc:creator>
  <cp:lastModifiedBy>Greg Wilson</cp:lastModifiedBy>
  <cp:revision>174</cp:revision>
  <dcterms:created xsi:type="dcterms:W3CDTF">2019-11-03T16:03:48Z</dcterms:created>
  <dcterms:modified xsi:type="dcterms:W3CDTF">2020-05-08T16:25:54Z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0x0101000B6BA490A0FF5A49A6B831807AFD5C0C</vt:lpwstr>
  </property>
</Properties>
</file>