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543" r:id="rId2"/>
    <p:sldMasterId id="2147483781" r:id="rId3"/>
    <p:sldMasterId id="2147483804" r:id="rId4"/>
  </p:sldMasterIdLst>
  <p:sldIdLst>
    <p:sldId id="257" r:id="rId5"/>
    <p:sldId id="258" r:id="rId6"/>
    <p:sldId id="262" r:id="rId7"/>
    <p:sldId id="267" r:id="rId8"/>
    <p:sldId id="259" r:id="rId9"/>
    <p:sldId id="268" r:id="rId10"/>
    <p:sldId id="270" r:id="rId11"/>
    <p:sldId id="263" r:id="rId12"/>
    <p:sldId id="266" r:id="rId13"/>
    <p:sldId id="264" r:id="rId14"/>
    <p:sldId id="260" r:id="rId15"/>
    <p:sldId id="273" r:id="rId16"/>
    <p:sldId id="271" r:id="rId17"/>
    <p:sldId id="276" r:id="rId18"/>
    <p:sldId id="272" r:id="rId19"/>
    <p:sldId id="275" r:id="rId20"/>
    <p:sldId id="265" r:id="rId21"/>
    <p:sldId id="269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104C5-A9FC-448F-C757-52D321E2DCA7}" v="1195" dt="2023-05-25T17:17:44.131"/>
    <p1510:client id="{6EA3BC8C-E236-45AC-9078-7449F5B2EA69}" v="451" dt="2023-05-24T12:57:23.068"/>
    <p1510:client id="{94797368-6FDA-3727-73DE-30806FFBC8AC}" v="1036" dt="2023-05-24T19:28:45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F06A24-7014-7140-902C-83C68E6BB3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A0FA37-4CCD-7648-B8AC-31203C2BE8F1}"/>
              </a:ext>
            </a:extLst>
          </p:cNvPr>
          <p:cNvSpPr/>
          <p:nvPr/>
        </p:nvSpPr>
        <p:spPr>
          <a:xfrm>
            <a:off x="1" y="1919776"/>
            <a:ext cx="3446585" cy="2936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13A033-2C07-634A-B374-8C8A92460278}"/>
              </a:ext>
            </a:extLst>
          </p:cNvPr>
          <p:cNvSpPr/>
          <p:nvPr/>
        </p:nvSpPr>
        <p:spPr>
          <a:xfrm>
            <a:off x="3610708" y="1933027"/>
            <a:ext cx="8581293" cy="292325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5508" y="2390883"/>
            <a:ext cx="7948246" cy="1450272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22222E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5508" y="4053253"/>
            <a:ext cx="6752492" cy="43668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22222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536E14-89EB-FA45-852A-E7EA50579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876" y="2565464"/>
            <a:ext cx="1642632" cy="164263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3316D-522D-676B-270E-ABB01F0F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43FE2-FF35-40DE-AF26-82400E6B4B8A}" type="datetime1">
              <a:rPr lang="en-US" smtClean="0"/>
              <a:t>5/30/2023</a:t>
            </a:fld>
            <a:endParaRPr lang="id-ID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2800106-F644-78B3-91D6-E685F04F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CONFIDENTIAL - 365 Retail Markets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82E037-1583-5FB9-021C-17FF2EDE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61EF1-CEC7-4759-98AB-5122E4563A0D}" type="slidenum">
              <a:rPr lang="id-ID" altLang="en-US" smtClean="0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34461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B64F23D-4D9C-CA42-800C-F07C7959A859}"/>
              </a:ext>
            </a:extLst>
          </p:cNvPr>
          <p:cNvSpPr/>
          <p:nvPr/>
        </p:nvSpPr>
        <p:spPr>
          <a:xfrm>
            <a:off x="0" y="0"/>
            <a:ext cx="74407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B18092E-FDCE-2448-9F1F-ADC414ACD0BB}"/>
              </a:ext>
            </a:extLst>
          </p:cNvPr>
          <p:cNvSpPr/>
          <p:nvPr/>
        </p:nvSpPr>
        <p:spPr>
          <a:xfrm>
            <a:off x="6046033" y="0"/>
            <a:ext cx="7901443" cy="6858000"/>
          </a:xfrm>
          <a:prstGeom prst="parallelogram">
            <a:avLst>
              <a:gd name="adj" fmla="val 17593"/>
            </a:avLst>
          </a:prstGeom>
          <a:solidFill>
            <a:srgbClr val="22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F64AA4-14E9-AE43-9D83-F681FED182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027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885C0D2-0068-B944-A8AB-46C0EEC9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177" y="6186417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FD90B7-9349-3F47-931D-9A83B69CCE6F}"/>
              </a:ext>
            </a:extLst>
          </p:cNvPr>
          <p:cNvSpPr/>
          <p:nvPr/>
        </p:nvSpPr>
        <p:spPr>
          <a:xfrm>
            <a:off x="0" y="6393254"/>
            <a:ext cx="762683" cy="48550"/>
          </a:xfrm>
          <a:prstGeom prst="rect">
            <a:avLst/>
          </a:prstGeom>
          <a:solidFill>
            <a:srgbClr val="EB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25798F-96DB-F84E-A158-27AF04DAC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0915" y="157223"/>
            <a:ext cx="1025769" cy="1025769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4B4180DC-1A89-B644-A829-27902145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617" y="6283515"/>
            <a:ext cx="4114800" cy="26802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CONFIDENTIAL - 365 Retail Markets</a:t>
            </a:r>
          </a:p>
        </p:txBody>
      </p:sp>
    </p:spTree>
    <p:extLst>
      <p:ext uri="{BB962C8B-B14F-4D97-AF65-F5344CB8AC3E}">
        <p14:creationId xmlns:p14="http://schemas.microsoft.com/office/powerpoint/2010/main" val="378382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B684BD-0E41-3642-917C-52B106592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1A8784-53FE-4A4B-9B3B-2EBF69886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FDF67-70E1-0F44-A291-E2AE56C4A4D2}"/>
              </a:ext>
            </a:extLst>
          </p:cNvPr>
          <p:cNvSpPr/>
          <p:nvPr/>
        </p:nvSpPr>
        <p:spPr>
          <a:xfrm>
            <a:off x="0" y="0"/>
            <a:ext cx="4191000" cy="6858000"/>
          </a:xfrm>
          <a:prstGeom prst="rect">
            <a:avLst/>
          </a:prstGeom>
          <a:solidFill>
            <a:srgbClr val="2221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E1048-4FB1-8741-8A51-F07741E5A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75" y="1570038"/>
            <a:ext cx="2178050" cy="217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95EC462-E018-9145-8702-9160A61B17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23900" y="3827601"/>
            <a:ext cx="2743200" cy="8537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8440067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7AAAE77C-919B-544D-9554-6C92018405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2740" y="530087"/>
            <a:ext cx="5169259" cy="63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7A2790-60E5-3345-A966-A94A9EA6A805}"/>
              </a:ext>
            </a:extLst>
          </p:cNvPr>
          <p:cNvSpPr/>
          <p:nvPr/>
        </p:nvSpPr>
        <p:spPr>
          <a:xfrm>
            <a:off x="0" y="0"/>
            <a:ext cx="884583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791725-D0DA-5E47-BC28-E49371D96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4341" y="1673776"/>
            <a:ext cx="3108876" cy="5227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640C5A3-E9E3-6849-B8B3-5851F862A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341" y="2414619"/>
            <a:ext cx="3108876" cy="3906975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69F4FF1-585D-2447-AACA-9FC1021B2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9909" y="1673776"/>
            <a:ext cx="3108876" cy="5227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479FC43-C6A4-C243-8A70-9C5EBBD4A2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9909" y="2414619"/>
            <a:ext cx="3108876" cy="3906975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0F1F35-8253-C944-BED6-F8669624FB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5477" y="1673776"/>
            <a:ext cx="3108876" cy="5227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9752DD8-E1AD-BC4E-B425-F5E3BFBC01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5477" y="2414619"/>
            <a:ext cx="3108876" cy="3906975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62F3DEA-3B5E-3745-AF45-4734620EE9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64341" y="659339"/>
            <a:ext cx="10000012" cy="61173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9CCFB6F2-6D5C-7B41-BFFB-EA7FA0872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656" y="217494"/>
            <a:ext cx="605334" cy="6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061392A4-9697-DB4D-9337-E860FAE56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3553043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0A86535-380C-1349-998F-45B6C8F32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2740" y="530087"/>
            <a:ext cx="5169259" cy="63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151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6810701" y="1860331"/>
            <a:ext cx="4543097" cy="13438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6810702" y="3428999"/>
            <a:ext cx="4543097" cy="2747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895CAC-A97B-CD42-823A-3B7BC1E07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433443-F4A2-B742-80D6-0ED8F80CF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13EC74-4680-4D4F-92C3-2E56644C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3189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676900" y="0"/>
            <a:ext cx="65151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3844C-7371-AD45-A3E7-1FB9AA4F0C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838" y="1682941"/>
            <a:ext cx="4333938" cy="932243"/>
          </a:xfrm>
        </p:spPr>
        <p:txBody>
          <a:bodyPr/>
          <a:lstStyle>
            <a:lvl1pPr marL="0" indent="0">
              <a:buNone/>
              <a:defRPr sz="40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8D90F6-8177-5C44-A96F-0939911148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1838" y="2835275"/>
            <a:ext cx="4333875" cy="2962275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F22C75D-0A38-8C45-B9F8-B083EDD49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1E4F82-986D-3740-92D0-F0B9FBA38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43B6BE5-D42A-8744-878A-15037195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2024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275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4E0B43-5909-7E4A-A258-BD1779E589E6}"/>
              </a:ext>
            </a:extLst>
          </p:cNvPr>
          <p:cNvSpPr/>
          <p:nvPr/>
        </p:nvSpPr>
        <p:spPr bwMode="auto">
          <a:xfrm>
            <a:off x="9178924" y="4230689"/>
            <a:ext cx="819149" cy="81756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6C38E2-0789-A645-9CC9-B59BB367FB9F}"/>
              </a:ext>
            </a:extLst>
          </p:cNvPr>
          <p:cNvSpPr/>
          <p:nvPr/>
        </p:nvSpPr>
        <p:spPr bwMode="auto">
          <a:xfrm>
            <a:off x="2214567" y="4230687"/>
            <a:ext cx="777875" cy="77787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F2CC98-3B54-774F-A5FF-CF8E8E6E00A9}"/>
              </a:ext>
            </a:extLst>
          </p:cNvPr>
          <p:cNvSpPr/>
          <p:nvPr/>
        </p:nvSpPr>
        <p:spPr bwMode="auto">
          <a:xfrm>
            <a:off x="5715006" y="4230690"/>
            <a:ext cx="777875" cy="77787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530317F-AFF9-9E4E-A966-6997139BA2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2591" y="5048251"/>
            <a:ext cx="1901825" cy="519112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1C90512-1567-DF42-90F8-57717B99E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1440" y="5048251"/>
            <a:ext cx="1901825" cy="519112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187FB829-FCC0-3B49-9532-AC6C6D23D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7585" y="5048251"/>
            <a:ext cx="1901825" cy="519112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176B2856-A766-7544-ACFC-72777E99D5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6706" y="5698664"/>
            <a:ext cx="2173594" cy="513293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4B57D52-359D-AC4C-BE1A-DC9F740F24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5555" y="5694311"/>
            <a:ext cx="2173594" cy="513293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8213A5E1-92A4-304B-BEA3-44E6A84B04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1700" y="5694311"/>
            <a:ext cx="2173594" cy="513293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ACEDCC6-B8CA-7943-8C54-36DC91385F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6237" y="1384917"/>
            <a:ext cx="8886819" cy="590187"/>
          </a:xfrm>
        </p:spPr>
        <p:txBody>
          <a:bodyPr/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F1EF960B-AF51-254C-B73B-9BFBF6A850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6237" y="2338844"/>
            <a:ext cx="8886823" cy="1195390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33510826-BB25-6849-805E-3DFF6D27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B7A431F-D159-D245-A592-DC07CDF32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545316-0BD4-5A4A-ABE7-E9CB08B29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668982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42886" y="0"/>
            <a:ext cx="5486400" cy="6858000"/>
          </a:xfrm>
          <a:prstGeom prst="parallelogram">
            <a:avLst>
              <a:gd name="adj" fmla="val 32672"/>
            </a:avLst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CA2B36F-03F5-8347-808D-08D232855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8975" y="2727324"/>
            <a:ext cx="4421188" cy="701675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B9681AA-C6EE-C847-BC81-9D87C7F8CD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8975" y="3569110"/>
            <a:ext cx="4421188" cy="2669765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EBBCA6D-BA1A-F448-B4EB-72D1C5D8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51679D-EB87-7B4E-9397-68BD13E26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EEF8C8-908B-2444-B923-9AFF96588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86699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2D62F8-3B12-5643-88CD-515A86C0AD4F}"/>
              </a:ext>
            </a:extLst>
          </p:cNvPr>
          <p:cNvSpPr/>
          <p:nvPr/>
        </p:nvSpPr>
        <p:spPr>
          <a:xfrm>
            <a:off x="0" y="0"/>
            <a:ext cx="2921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870200" y="0"/>
            <a:ext cx="93218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1450D-2AEB-1646-9FA1-442417136C33}"/>
              </a:ext>
            </a:extLst>
          </p:cNvPr>
          <p:cNvSpPr/>
          <p:nvPr/>
        </p:nvSpPr>
        <p:spPr>
          <a:xfrm>
            <a:off x="2921000" y="0"/>
            <a:ext cx="3328988" cy="6858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1C81A4E-4FAB-DD45-9614-0A7F844477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22" y="2727325"/>
            <a:ext cx="2322615" cy="1273175"/>
          </a:xfrm>
        </p:spPr>
        <p:txBody>
          <a:bodyPr/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F62F6F-0F0F-BF44-AA82-18DD7B99C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722" y="4152336"/>
            <a:ext cx="2322616" cy="368300"/>
          </a:xfrm>
        </p:spPr>
        <p:txBody>
          <a:bodyPr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E706768-C7D1-E241-B297-8C17E987E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722" y="4152336"/>
            <a:ext cx="2492478" cy="1273175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598AB7A-155A-3141-B655-206268665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8721" y="5545394"/>
            <a:ext cx="2492479" cy="1106129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0030B88-F254-9E4D-A259-D4E84889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914DAE3-EBC5-4043-BC2C-312B8EC3A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D14935-D075-8042-876E-E5D50774D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372678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E27C06-3C91-FF41-8EBF-12AE840FD8D3}"/>
              </a:ext>
            </a:extLst>
          </p:cNvPr>
          <p:cNvSpPr/>
          <p:nvPr/>
        </p:nvSpPr>
        <p:spPr>
          <a:xfrm>
            <a:off x="0" y="4165600"/>
            <a:ext cx="5994400" cy="269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94400" cy="4165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CBC4D276-498D-6C40-A00C-3967A30F5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8975" y="1500239"/>
            <a:ext cx="4421188" cy="1233022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9978830-353B-144A-8C09-1D57346587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8975" y="2816942"/>
            <a:ext cx="4421188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991B015-0301-5C4C-8DF8-CDE6DE5973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450" y="4399468"/>
            <a:ext cx="4970207" cy="36871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32626-B97C-9840-BA34-474F6B4CF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451" y="5437598"/>
            <a:ext cx="4970209" cy="782227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274FF2-F38D-8546-BDA8-2FF5CACD12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449" y="4908569"/>
            <a:ext cx="4970207" cy="368710"/>
          </a:xfrm>
        </p:spPr>
        <p:txBody>
          <a:bodyPr/>
          <a:lstStyle>
            <a:lvl1pPr marL="0" indent="0" algn="ctr">
              <a:buNone/>
              <a:defRPr sz="2400" b="0" i="0" spc="3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253F4F-EFC0-3548-A252-87290624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C32643-B222-044F-B975-BF2A617BF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D0DEF9B-716B-224E-B867-0071FE719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416191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8700" cy="340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108700" y="3403600"/>
            <a:ext cx="6083300" cy="34544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03600"/>
            <a:ext cx="6108700" cy="34544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08700" y="0"/>
            <a:ext cx="6108700" cy="340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70CA6ACC-BA7B-D448-84F9-3CD9653E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321FAEC-DC3C-FD43-99EB-33C5179E1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5415C9-A508-9E40-9E2F-7139BD628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46316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66900" cy="33909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390900"/>
            <a:ext cx="1866900" cy="3467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66900" y="0"/>
            <a:ext cx="1866900" cy="33909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66900" y="3390900"/>
            <a:ext cx="1866900" cy="3467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33800" y="0"/>
            <a:ext cx="1866900" cy="33909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733800" y="3390900"/>
            <a:ext cx="1866900" cy="3467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BE6A1B-B082-904D-BF13-EF6EDF7C6B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1302" y="1580322"/>
            <a:ext cx="4868861" cy="1085039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191D1F0-1018-E94E-A908-0EF86F97AB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1302" y="2816942"/>
            <a:ext cx="4868861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9F78B12A-D5FF-8B4B-AB0D-96BCAD41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B78030B-2CA1-6D46-9A4C-B8E5B9124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63345B-4FCF-324A-9946-F6490D10C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23746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83086" y="4659085"/>
            <a:ext cx="3004457" cy="223519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87543" y="2235199"/>
            <a:ext cx="3004458" cy="242388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83085" y="0"/>
            <a:ext cx="3004457" cy="223519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ECB9922-E71B-C148-99F8-C562712D11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863" y="1652638"/>
            <a:ext cx="4421188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060325C-C28B-A74F-A28B-3D91E72B50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863" y="2386780"/>
            <a:ext cx="4421188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48C17B3-E313-8249-9A9E-3E80AB38F1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6238" y="2660855"/>
            <a:ext cx="2332795" cy="1271609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E435CF0-EF60-0E46-83D3-9425E69409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80001" y="5008539"/>
            <a:ext cx="2332795" cy="1175002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C6708055-EBB8-FF49-A944-12B681D2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AB84843-AEFB-8C4E-A2FA-6E5286F2A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FFB56EB-10A8-694B-A1A6-E1319A911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828877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13200" cy="340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13200" y="3403600"/>
            <a:ext cx="4152900" cy="34544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66100" y="0"/>
            <a:ext cx="4025900" cy="340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DBABE6F-4229-8F43-9690-E5C8BA4AFA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23252" y="933655"/>
            <a:ext cx="2332795" cy="1536290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5C0FD39-D14F-9F4B-9589-1807F5F1BA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968" y="4362655"/>
            <a:ext cx="2332795" cy="1536290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A58AA49-1229-5747-8B5D-983F4905FE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85537" y="4362655"/>
            <a:ext cx="2332795" cy="1536290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36E3BDD-1603-9D45-A7CA-5F24BF27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5A318F2-5D36-5F45-8ED5-56215D1ED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E85FC7-5D93-6747-86B8-7FAA27187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457562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28700" y="812800"/>
            <a:ext cx="2374900" cy="40767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19500" y="812800"/>
            <a:ext cx="2374900" cy="40767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0300" y="812800"/>
            <a:ext cx="2374900" cy="40767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801100" y="812800"/>
            <a:ext cx="2374900" cy="40767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D879F-CDFC-0B48-BACB-57C60389A9B4}"/>
              </a:ext>
            </a:extLst>
          </p:cNvPr>
          <p:cNvSpPr/>
          <p:nvPr/>
        </p:nvSpPr>
        <p:spPr>
          <a:xfrm>
            <a:off x="1028700" y="4889500"/>
            <a:ext cx="23749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6799ED-3D60-D94B-95BB-7F5327FC756B}"/>
              </a:ext>
            </a:extLst>
          </p:cNvPr>
          <p:cNvSpPr/>
          <p:nvPr/>
        </p:nvSpPr>
        <p:spPr>
          <a:xfrm>
            <a:off x="3619500" y="4889500"/>
            <a:ext cx="23749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CABFB-F94E-2146-9616-2907A71C6AA8}"/>
              </a:ext>
            </a:extLst>
          </p:cNvPr>
          <p:cNvSpPr/>
          <p:nvPr/>
        </p:nvSpPr>
        <p:spPr>
          <a:xfrm>
            <a:off x="6210300" y="4889500"/>
            <a:ext cx="23749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18EDA-1541-3E48-AFC2-E324261D902C}"/>
              </a:ext>
            </a:extLst>
          </p:cNvPr>
          <p:cNvSpPr/>
          <p:nvPr/>
        </p:nvSpPr>
        <p:spPr>
          <a:xfrm>
            <a:off x="8801100" y="4889500"/>
            <a:ext cx="23749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56266CB-F39C-4C48-AC4D-7F70DA5881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87081" y="5084096"/>
            <a:ext cx="1858137" cy="398207"/>
          </a:xfrm>
        </p:spPr>
        <p:txBody>
          <a:bodyPr/>
          <a:lstStyle>
            <a:lvl1pPr marL="0" indent="0" algn="ctr">
              <a:buNone/>
              <a:defRPr sz="1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9990B07-500B-AC41-9426-BB9266B125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77881" y="5113594"/>
            <a:ext cx="1858137" cy="398207"/>
          </a:xfrm>
        </p:spPr>
        <p:txBody>
          <a:bodyPr/>
          <a:lstStyle>
            <a:lvl1pPr marL="0" indent="0" algn="ctr">
              <a:buNone/>
              <a:defRPr sz="1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AFE808-0D1D-684A-8204-B505D4BE0C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68681" y="5124246"/>
            <a:ext cx="1858137" cy="398207"/>
          </a:xfrm>
        </p:spPr>
        <p:txBody>
          <a:bodyPr/>
          <a:lstStyle>
            <a:lvl1pPr marL="0" indent="0" algn="ctr">
              <a:buNone/>
              <a:defRPr sz="1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DA2EA7B-B208-9D40-8FA2-9D834CD336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9481" y="5124246"/>
            <a:ext cx="1858137" cy="398207"/>
          </a:xfrm>
        </p:spPr>
        <p:txBody>
          <a:bodyPr/>
          <a:lstStyle>
            <a:lvl1pPr marL="0" indent="0" algn="ctr">
              <a:buNone/>
              <a:defRPr sz="1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8425CC38-51FB-7643-B880-7DD86D3A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C4510D5-CBB1-0442-814B-AA23AA1EA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DD9FD7-5570-8648-B498-8D35EC16D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913724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4517" y="751349"/>
            <a:ext cx="3048000" cy="5499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789517" y="751349"/>
            <a:ext cx="2832100" cy="2705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789517" y="3545349"/>
            <a:ext cx="2832100" cy="2705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710517" y="751349"/>
            <a:ext cx="4546600" cy="34607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710517" y="4307349"/>
            <a:ext cx="2400300" cy="1943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199717" y="4307349"/>
            <a:ext cx="2057400" cy="1943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05E579F7-8D1B-A54A-A60E-BA9F246F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1BE8CCC-5278-2D43-86B2-037EF18C5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E158573-F1C2-C143-A2B6-25F9A7C0B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168451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67038" cy="39036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056708" y="0"/>
            <a:ext cx="2701155" cy="27860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056708" y="2865121"/>
            <a:ext cx="2701155" cy="27679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4004310"/>
            <a:ext cx="2967038" cy="162877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847532" y="2865120"/>
            <a:ext cx="6344468" cy="276796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8576444" y="0"/>
            <a:ext cx="3615556" cy="27860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5847532" y="0"/>
            <a:ext cx="2639243" cy="27860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B8976A95-FE2F-CD47-905C-5044513D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1F003B4-750B-1243-AB8B-E5BD69001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3E44236-F723-8747-94B1-C56DB87F0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722016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Phone6_mockup_front_white.png">
            <a:extLst>
              <a:ext uri="{FF2B5EF4-FFF2-40B4-BE49-F238E27FC236}">
                <a16:creationId xmlns:a16="http://schemas.microsoft.com/office/drawing/2014/main" id="{31D3A594-580D-F64F-A7D2-C489421C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808038"/>
            <a:ext cx="4878388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953829" y="2032000"/>
            <a:ext cx="2887664" cy="482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4534764-B6F4-E34E-B189-99B33C8F7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4244" y="1740719"/>
            <a:ext cx="4868861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3ACF0AE-903B-9746-BA75-3EDA63A2AB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4244" y="2474861"/>
            <a:ext cx="4868861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9" descr="Logo&#10;&#10;Description automatically generated">
            <a:extLst>
              <a:ext uri="{FF2B5EF4-FFF2-40B4-BE49-F238E27FC236}">
                <a16:creationId xmlns:a16="http://schemas.microsoft.com/office/drawing/2014/main" id="{38FA7604-46E5-B447-967C-6A7ECC14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12F7EF6-D0C6-714D-8E23-44A6B09A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58813F7-53E9-F84A-982F-9C97E99F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99961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Phone6_mockup_front_white.png">
            <a:extLst>
              <a:ext uri="{FF2B5EF4-FFF2-40B4-BE49-F238E27FC236}">
                <a16:creationId xmlns:a16="http://schemas.microsoft.com/office/drawing/2014/main" id="{1D8ECC92-96F0-164C-ADCE-55968CD8A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31" y="1025013"/>
            <a:ext cx="3019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Phone6_mockup_front_white.png">
            <a:extLst>
              <a:ext uri="{FF2B5EF4-FFF2-40B4-BE49-F238E27FC236}">
                <a16:creationId xmlns:a16="http://schemas.microsoft.com/office/drawing/2014/main" id="{EB193F98-B28E-8142-B06B-F90121B90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93" y="247138"/>
            <a:ext cx="3906838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62593" y="1777488"/>
            <a:ext cx="1309688" cy="31956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671806" y="1225037"/>
            <a:ext cx="2324100" cy="413146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2EE5D24-813D-0A4F-9763-EE045BDE0C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4244" y="1740719"/>
            <a:ext cx="4868861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8536A18-57A6-3944-9562-B28D4C09F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4244" y="2474861"/>
            <a:ext cx="4868861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9D3D2D-D710-154C-B354-E2797481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C9D8D24-1123-A748-995F-24B483226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D6F9CE0-78CA-5643-AE1A-979EAD2C4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804039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:a16="http://schemas.microsoft.com/office/drawing/2014/main" id="{7B216714-58EB-2C46-8AB9-6A30CA15D8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2740" y="530087"/>
            <a:ext cx="5169259" cy="63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0AAAC0E1-6E3B-A846-A772-4A5D82DC8AE2}"/>
              </a:ext>
            </a:extLst>
          </p:cNvPr>
          <p:cNvGrpSpPr>
            <a:grpSpLocks/>
          </p:cNvGrpSpPr>
          <p:nvPr/>
        </p:nvGrpSpPr>
        <p:grpSpPr bwMode="auto">
          <a:xfrm>
            <a:off x="-2273300" y="1304925"/>
            <a:ext cx="7932738" cy="4467225"/>
            <a:chOff x="8441600" y="4796359"/>
            <a:chExt cx="2786345" cy="1603445"/>
          </a:xfrm>
        </p:grpSpPr>
        <p:sp>
          <p:nvSpPr>
            <p:cNvPr id="5" name="Freeform 45">
              <a:extLst>
                <a:ext uri="{FF2B5EF4-FFF2-40B4-BE49-F238E27FC236}">
                  <a16:creationId xmlns:a16="http://schemas.microsoft.com/office/drawing/2014/main" id="{A23D6ECB-7551-6C4C-9DCB-45AD207F1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600" y="6337888"/>
              <a:ext cx="1403492" cy="61916"/>
            </a:xfrm>
            <a:custGeom>
              <a:avLst/>
              <a:gdLst>
                <a:gd name="T0" fmla="*/ 0 w 885"/>
                <a:gd name="T1" fmla="*/ 2147483646 h 39"/>
                <a:gd name="T2" fmla="*/ 2147483646 w 885"/>
                <a:gd name="T3" fmla="*/ 2147483646 h 39"/>
                <a:gd name="T4" fmla="*/ 2147483646 w 885"/>
                <a:gd name="T5" fmla="*/ 2147483646 h 39"/>
                <a:gd name="T6" fmla="*/ 2147483646 w 885"/>
                <a:gd name="T7" fmla="*/ 0 h 39"/>
                <a:gd name="T8" fmla="*/ 0 w 885"/>
                <a:gd name="T9" fmla="*/ 0 h 39"/>
                <a:gd name="T10" fmla="*/ 0 w 885"/>
                <a:gd name="T11" fmla="*/ 214748364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C412D6E9-4334-7647-AFAA-88DEDA91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4452" y="6337887"/>
              <a:ext cx="1403492" cy="61916"/>
            </a:xfrm>
            <a:custGeom>
              <a:avLst/>
              <a:gdLst>
                <a:gd name="T0" fmla="*/ 2147483646 w 884"/>
                <a:gd name="T1" fmla="*/ 2147483646 h 39"/>
                <a:gd name="T2" fmla="*/ 2147483646 w 884"/>
                <a:gd name="T3" fmla="*/ 2147483646 h 39"/>
                <a:gd name="T4" fmla="*/ 0 w 884"/>
                <a:gd name="T5" fmla="*/ 2147483646 h 39"/>
                <a:gd name="T6" fmla="*/ 0 w 884"/>
                <a:gd name="T7" fmla="*/ 0 h 39"/>
                <a:gd name="T8" fmla="*/ 2147483646 w 884"/>
                <a:gd name="T9" fmla="*/ 0 h 39"/>
                <a:gd name="T10" fmla="*/ 2147483646 w 884"/>
                <a:gd name="T11" fmla="*/ 214748364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7" name="Freeform 47">
              <a:extLst>
                <a:ext uri="{FF2B5EF4-FFF2-40B4-BE49-F238E27FC236}">
                  <a16:creationId xmlns:a16="http://schemas.microsoft.com/office/drawing/2014/main" id="{E7F00462-9AA4-5F4F-8062-8D2E69489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265" y="4796359"/>
              <a:ext cx="2257653" cy="1546291"/>
            </a:xfrm>
            <a:custGeom>
              <a:avLst/>
              <a:gdLst>
                <a:gd name="T0" fmla="*/ 2147483646 w 1423"/>
                <a:gd name="T1" fmla="*/ 0 h 974"/>
                <a:gd name="T2" fmla="*/ 2147483646 w 1423"/>
                <a:gd name="T3" fmla="*/ 0 h 974"/>
                <a:gd name="T4" fmla="*/ 0 w 1423"/>
                <a:gd name="T5" fmla="*/ 2147483646 h 974"/>
                <a:gd name="T6" fmla="*/ 0 w 1423"/>
                <a:gd name="T7" fmla="*/ 2147483646 h 974"/>
                <a:gd name="T8" fmla="*/ 0 w 1423"/>
                <a:gd name="T9" fmla="*/ 2147483646 h 974"/>
                <a:gd name="T10" fmla="*/ 2147483646 w 1423"/>
                <a:gd name="T11" fmla="*/ 2147483646 h 974"/>
                <a:gd name="T12" fmla="*/ 2147483646 w 1423"/>
                <a:gd name="T13" fmla="*/ 2147483646 h 974"/>
                <a:gd name="T14" fmla="*/ 2147483646 w 1423"/>
                <a:gd name="T15" fmla="*/ 2147483646 h 974"/>
                <a:gd name="T16" fmla="*/ 2147483646 w 1423"/>
                <a:gd name="T17" fmla="*/ 2147483646 h 974"/>
                <a:gd name="T18" fmla="*/ 2147483646 w 1423"/>
                <a:gd name="T19" fmla="*/ 0 h 9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352E8FF7-59C8-1F44-80FC-90FA7740E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204" y="4804296"/>
              <a:ext cx="2243365" cy="1530415"/>
            </a:xfrm>
            <a:custGeom>
              <a:avLst/>
              <a:gdLst>
                <a:gd name="T0" fmla="*/ 2147483646 w 1414"/>
                <a:gd name="T1" fmla="*/ 2147483646 h 964"/>
                <a:gd name="T2" fmla="*/ 0 w 1414"/>
                <a:gd name="T3" fmla="*/ 2147483646 h 964"/>
                <a:gd name="T4" fmla="*/ 0 w 1414"/>
                <a:gd name="T5" fmla="*/ 2147483646 h 964"/>
                <a:gd name="T6" fmla="*/ 2147483646 w 1414"/>
                <a:gd name="T7" fmla="*/ 0 h 964"/>
                <a:gd name="T8" fmla="*/ 2147483646 w 1414"/>
                <a:gd name="T9" fmla="*/ 0 h 964"/>
                <a:gd name="T10" fmla="*/ 2147483646 w 1414"/>
                <a:gd name="T11" fmla="*/ 2147483646 h 964"/>
                <a:gd name="T12" fmla="*/ 2147483646 w 1414"/>
                <a:gd name="T13" fmla="*/ 2147483646 h 964"/>
                <a:gd name="T14" fmla="*/ 2147483646 w 1414"/>
                <a:gd name="T15" fmla="*/ 2147483646 h 964"/>
                <a:gd name="T16" fmla="*/ 2147483646 w 1414"/>
                <a:gd name="T17" fmla="*/ 2147483646 h 9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9" name="Freeform 49">
              <a:extLst>
                <a:ext uri="{FF2B5EF4-FFF2-40B4-BE49-F238E27FC236}">
                  <a16:creationId xmlns:a16="http://schemas.microsoft.com/office/drawing/2014/main" id="{233E7612-F3EB-8B4B-946B-D7C9FEAA7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204" y="6269621"/>
              <a:ext cx="2243365" cy="65091"/>
            </a:xfrm>
            <a:custGeom>
              <a:avLst/>
              <a:gdLst>
                <a:gd name="T0" fmla="*/ 2147483646 w 1414"/>
                <a:gd name="T1" fmla="*/ 0 h 41"/>
                <a:gd name="T2" fmla="*/ 2147483646 w 1414"/>
                <a:gd name="T3" fmla="*/ 2147483646 h 41"/>
                <a:gd name="T4" fmla="*/ 2147483646 w 1414"/>
                <a:gd name="T5" fmla="*/ 2147483646 h 41"/>
                <a:gd name="T6" fmla="*/ 0 w 1414"/>
                <a:gd name="T7" fmla="*/ 0 h 41"/>
                <a:gd name="T8" fmla="*/ 0 w 1414"/>
                <a:gd name="T9" fmla="*/ 2147483646 h 41"/>
                <a:gd name="T10" fmla="*/ 2147483646 w 1414"/>
                <a:gd name="T11" fmla="*/ 2147483646 h 41"/>
                <a:gd name="T12" fmla="*/ 2147483646 w 1414"/>
                <a:gd name="T13" fmla="*/ 2147483646 h 41"/>
                <a:gd name="T14" fmla="*/ 2147483646 w 1414"/>
                <a:gd name="T15" fmla="*/ 2147483646 h 41"/>
                <a:gd name="T16" fmla="*/ 2147483646 w 1414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10" name="Rectangle 50">
              <a:extLst>
                <a:ext uri="{FF2B5EF4-FFF2-40B4-BE49-F238E27FC236}">
                  <a16:creationId xmlns:a16="http://schemas.microsoft.com/office/drawing/2014/main" id="{0E7001A3-4899-D443-8C17-135A987FF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1600" y="6312623"/>
              <a:ext cx="2786345" cy="50713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1" name="Freeform 51">
              <a:extLst>
                <a:ext uri="{FF2B5EF4-FFF2-40B4-BE49-F238E27FC236}">
                  <a16:creationId xmlns:a16="http://schemas.microsoft.com/office/drawing/2014/main" id="{93EAD9D3-F7D5-194F-80B7-8E6FE373B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3930" y="6312486"/>
              <a:ext cx="400090" cy="28576"/>
            </a:xfrm>
            <a:custGeom>
              <a:avLst/>
              <a:gdLst>
                <a:gd name="T0" fmla="*/ 0 w 252"/>
                <a:gd name="T1" fmla="*/ 0 h 18"/>
                <a:gd name="T2" fmla="*/ 2147483646 w 252"/>
                <a:gd name="T3" fmla="*/ 2147483646 h 18"/>
                <a:gd name="T4" fmla="*/ 2147483646 w 252"/>
                <a:gd name="T5" fmla="*/ 2147483646 h 18"/>
                <a:gd name="T6" fmla="*/ 2147483646 w 252"/>
                <a:gd name="T7" fmla="*/ 0 h 18"/>
                <a:gd name="T8" fmla="*/ 0 w 25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12" name="Rectangle 52">
              <a:extLst>
                <a:ext uri="{FF2B5EF4-FFF2-40B4-BE49-F238E27FC236}">
                  <a16:creationId xmlns:a16="http://schemas.microsoft.com/office/drawing/2014/main" id="{F42AB8AE-1136-3046-9492-2B765031A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908" y="4901204"/>
              <a:ext cx="2093801" cy="1321959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id="{F430AB9A-7080-E243-932C-28DC86A0A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4042" y="4908612"/>
              <a:ext cx="2079861" cy="1308283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4" name="Oval 54">
              <a:extLst>
                <a:ext uri="{FF2B5EF4-FFF2-40B4-BE49-F238E27FC236}">
                  <a16:creationId xmlns:a16="http://schemas.microsoft.com/office/drawing/2014/main" id="{F3C17AD4-15B3-1D4E-82D2-1CBF1CBE6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263" y="4845363"/>
              <a:ext cx="23977" cy="2393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5" name="Oval 55">
              <a:extLst>
                <a:ext uri="{FF2B5EF4-FFF2-40B4-BE49-F238E27FC236}">
                  <a16:creationId xmlns:a16="http://schemas.microsoft.com/office/drawing/2014/main" id="{14E71647-1549-B143-A526-2CCD09A1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263" y="4844223"/>
              <a:ext cx="23977" cy="2222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6" name="Oval 56">
              <a:extLst>
                <a:ext uri="{FF2B5EF4-FFF2-40B4-BE49-F238E27FC236}">
                  <a16:creationId xmlns:a16="http://schemas.microsoft.com/office/drawing/2014/main" id="{E426BA8D-7A99-F546-B176-B2EC94831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7282" y="4847072"/>
              <a:ext cx="13940" cy="1595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7" name="Oval 57">
              <a:extLst>
                <a:ext uri="{FF2B5EF4-FFF2-40B4-BE49-F238E27FC236}">
                  <a16:creationId xmlns:a16="http://schemas.microsoft.com/office/drawing/2014/main" id="{153811CA-161C-A44C-9F7C-A422903B0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0070" y="4851631"/>
              <a:ext cx="7806" cy="7977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8" name="Freeform 58">
              <a:extLst>
                <a:ext uri="{FF2B5EF4-FFF2-40B4-BE49-F238E27FC236}">
                  <a16:creationId xmlns:a16="http://schemas.microsoft.com/office/drawing/2014/main" id="{B1624F5E-2601-1B40-849F-C7614A9E0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2147483646 w 1"/>
                <a:gd name="T1" fmla="*/ 2147483646 h 2"/>
                <a:gd name="T2" fmla="*/ 2147483646 w 1"/>
                <a:gd name="T3" fmla="*/ 2147483646 h 2"/>
                <a:gd name="T4" fmla="*/ 0 w 1"/>
                <a:gd name="T5" fmla="*/ 2147483646 h 2"/>
                <a:gd name="T6" fmla="*/ 2147483646 w 1"/>
                <a:gd name="T7" fmla="*/ 0 h 2"/>
                <a:gd name="T8" fmla="*/ 2147483646 w 1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13314"/>
            <a:ext cx="4695824" cy="364433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493DF3A-6661-ED42-B4FE-60976A723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1302" y="1699342"/>
            <a:ext cx="4868861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A75DE3C-494E-164D-A142-779A57878E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1302" y="2433484"/>
            <a:ext cx="4868861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9" descr="Logo&#10;&#10;Description automatically generated">
            <a:extLst>
              <a:ext uri="{FF2B5EF4-FFF2-40B4-BE49-F238E27FC236}">
                <a16:creationId xmlns:a16="http://schemas.microsoft.com/office/drawing/2014/main" id="{089BB7F6-D4ED-5344-B2A0-7F0C3D60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1BB4824-A2BE-0642-9AEE-C220C1B22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EF0C5EE-BF8D-BE44-B4DC-576E0A87A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059524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31900" y="2352675"/>
            <a:ext cx="2921000" cy="3629025"/>
          </a:xfrm>
          <a:prstGeom prst="roundRect">
            <a:avLst>
              <a:gd name="adj" fmla="val 8841"/>
            </a:avLst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32325" y="2352675"/>
            <a:ext cx="2921000" cy="3629025"/>
          </a:xfrm>
          <a:prstGeom prst="roundRect">
            <a:avLst>
              <a:gd name="adj" fmla="val 8841"/>
            </a:avLst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032750" y="2352675"/>
            <a:ext cx="2921000" cy="3629025"/>
          </a:xfrm>
          <a:prstGeom prst="roundRect">
            <a:avLst>
              <a:gd name="adj" fmla="val 8841"/>
            </a:avLst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A3732F31-6C4C-6545-BC05-5588FC2E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53D95ED-B1DA-284A-941A-8F697D330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AAF6F6-4AD5-4A40-B56E-E4A0E3659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89189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289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4D4EC59-0C25-6F4B-BCF8-1AD84C8865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2939" y="4049274"/>
            <a:ext cx="1984568" cy="8394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504AD28-F471-904C-B0B7-8157F7F5C2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2939" y="5068419"/>
            <a:ext cx="1983908" cy="1273175"/>
          </a:xfrm>
        </p:spPr>
        <p:txBody>
          <a:bodyPr/>
          <a:lstStyle>
            <a:lvl1pPr marL="0" indent="0"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E4110BD-5E83-2D4C-8A74-0D1FC35D5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0174" y="4055807"/>
            <a:ext cx="1984568" cy="8394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273AD6A-FBD1-934D-909E-0ACF676547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0174" y="5063000"/>
            <a:ext cx="1983908" cy="1273175"/>
          </a:xfrm>
        </p:spPr>
        <p:txBody>
          <a:bodyPr/>
          <a:lstStyle>
            <a:lvl1pPr marL="0" indent="0"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83F96A6-B6E4-A340-BCAA-EABD463C6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8069" y="4049273"/>
            <a:ext cx="1984568" cy="8394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14644A9-96EE-314F-95D8-A6710809E5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58069" y="5020609"/>
            <a:ext cx="1983908" cy="1273175"/>
          </a:xfrm>
        </p:spPr>
        <p:txBody>
          <a:bodyPr/>
          <a:lstStyle>
            <a:lvl1pPr marL="0" indent="0"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FFB2E3A-1E33-2445-8065-1C4E766CB1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4644" y="4049273"/>
            <a:ext cx="1984568" cy="8394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31574292-C2B4-4B44-ABEC-0654BD7170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25304" y="5020609"/>
            <a:ext cx="1983908" cy="1273175"/>
          </a:xfrm>
        </p:spPr>
        <p:txBody>
          <a:bodyPr/>
          <a:lstStyle>
            <a:lvl1pPr marL="0" indent="0"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9" descr="Logo&#10;&#10;Description automatically generated">
            <a:extLst>
              <a:ext uri="{FF2B5EF4-FFF2-40B4-BE49-F238E27FC236}">
                <a16:creationId xmlns:a16="http://schemas.microsoft.com/office/drawing/2014/main" id="{40FF8F5F-714B-CE41-8854-C1755DD2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4595ED8-3592-B343-A052-10E05A297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515848-25E4-814B-A589-67B62C9F5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296316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ck Arc 7">
            <a:extLst>
              <a:ext uri="{FF2B5EF4-FFF2-40B4-BE49-F238E27FC236}">
                <a16:creationId xmlns:a16="http://schemas.microsoft.com/office/drawing/2014/main" id="{3667A141-4853-814D-AD77-AE3AB9B82098}"/>
              </a:ext>
            </a:extLst>
          </p:cNvPr>
          <p:cNvSpPr/>
          <p:nvPr/>
        </p:nvSpPr>
        <p:spPr>
          <a:xfrm>
            <a:off x="554038" y="2495550"/>
            <a:ext cx="10795000" cy="10795000"/>
          </a:xfrm>
          <a:prstGeom prst="blockArc">
            <a:avLst>
              <a:gd name="adj1" fmla="val 10800000"/>
              <a:gd name="adj2" fmla="val 0"/>
              <a:gd name="adj3" fmla="val 829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9FCF6F7E-FC6A-4448-B777-BC3CFA68784A}"/>
              </a:ext>
            </a:extLst>
          </p:cNvPr>
          <p:cNvSpPr/>
          <p:nvPr/>
        </p:nvSpPr>
        <p:spPr>
          <a:xfrm>
            <a:off x="1803400" y="3930806"/>
            <a:ext cx="8296275" cy="8296275"/>
          </a:xfrm>
          <a:prstGeom prst="blockArc">
            <a:avLst>
              <a:gd name="adj1" fmla="val 10800000"/>
              <a:gd name="adj2" fmla="val 0"/>
              <a:gd name="adj3" fmla="val 829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pic>
        <p:nvPicPr>
          <p:cNvPr id="5" name="Picture 73" descr="iPhone6_mockup_front_white.png">
            <a:extLst>
              <a:ext uri="{FF2B5EF4-FFF2-40B4-BE49-F238E27FC236}">
                <a16:creationId xmlns:a16="http://schemas.microsoft.com/office/drawing/2014/main" id="{9E0B7F7D-D61B-DA43-AD25-37FFF9C2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16" y="2663981"/>
            <a:ext cx="31972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4" descr="iPhone6_mockup_front_white.png">
            <a:extLst>
              <a:ext uri="{FF2B5EF4-FFF2-40B4-BE49-F238E27FC236}">
                <a16:creationId xmlns:a16="http://schemas.microsoft.com/office/drawing/2014/main" id="{14A53A23-AC1E-F945-B8F5-419B6909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28" y="2647949"/>
            <a:ext cx="31972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5" descr="iPhone6_mockup_front_white.png">
            <a:extLst>
              <a:ext uri="{FF2B5EF4-FFF2-40B4-BE49-F238E27FC236}">
                <a16:creationId xmlns:a16="http://schemas.microsoft.com/office/drawing/2014/main" id="{35DDEEB7-5E3F-B243-B009-E00A2497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709738"/>
            <a:ext cx="31972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76521" y="3432813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oppins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342176" y="3416781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oppins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495877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oppins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0A1E62-1C96-4640-8113-22475B6049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53998" y="493764"/>
            <a:ext cx="8296489" cy="582561"/>
          </a:xfr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A5618EE-C7D0-8C45-B205-99F0B6959D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9850" y="1279429"/>
            <a:ext cx="9531349" cy="430309"/>
          </a:xfrm>
        </p:spPr>
        <p:txBody>
          <a:bodyPr/>
          <a:lstStyle>
            <a:lvl1pPr marL="0" indent="0" algn="ctr">
              <a:buNone/>
              <a:defRPr sz="16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9" descr="Logo&#10;&#10;Description automatically generated">
            <a:extLst>
              <a:ext uri="{FF2B5EF4-FFF2-40B4-BE49-F238E27FC236}">
                <a16:creationId xmlns:a16="http://schemas.microsoft.com/office/drawing/2014/main" id="{2E23A513-B45D-0848-B303-D596A43D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F998A41-0828-174C-BD52-9C34A1E53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4EA4C01-9CAD-6145-A170-7DFCCF4E1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2734383"/>
      </p:ext>
    </p:extLst>
  </p:cSld>
  <p:clrMapOvr>
    <a:masterClrMapping/>
  </p:clrMapOvr>
  <p:transition spd="slow" advClick="0">
    <p:wipe/>
  </p:transition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ck Arc 7">
            <a:extLst>
              <a:ext uri="{FF2B5EF4-FFF2-40B4-BE49-F238E27FC236}">
                <a16:creationId xmlns:a16="http://schemas.microsoft.com/office/drawing/2014/main" id="{3667A141-4853-814D-AD77-AE3AB9B82098}"/>
              </a:ext>
            </a:extLst>
          </p:cNvPr>
          <p:cNvSpPr/>
          <p:nvPr/>
        </p:nvSpPr>
        <p:spPr>
          <a:xfrm>
            <a:off x="554038" y="2495550"/>
            <a:ext cx="10795000" cy="10795000"/>
          </a:xfrm>
          <a:prstGeom prst="blockArc">
            <a:avLst>
              <a:gd name="adj1" fmla="val 10800000"/>
              <a:gd name="adj2" fmla="val 0"/>
              <a:gd name="adj3" fmla="val 829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9FCF6F7E-FC6A-4448-B777-BC3CFA68784A}"/>
              </a:ext>
            </a:extLst>
          </p:cNvPr>
          <p:cNvSpPr/>
          <p:nvPr/>
        </p:nvSpPr>
        <p:spPr>
          <a:xfrm>
            <a:off x="1803400" y="3962814"/>
            <a:ext cx="8296275" cy="8296275"/>
          </a:xfrm>
          <a:prstGeom prst="blockArc">
            <a:avLst>
              <a:gd name="adj1" fmla="val 10800000"/>
              <a:gd name="adj2" fmla="val 0"/>
              <a:gd name="adj3" fmla="val 829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0A1E62-1C96-4640-8113-22475B6049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53998" y="493764"/>
            <a:ext cx="8296489" cy="582561"/>
          </a:xfr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A5618EE-C7D0-8C45-B205-99F0B6959D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9850" y="1279429"/>
            <a:ext cx="9531349" cy="430309"/>
          </a:xfrm>
        </p:spPr>
        <p:txBody>
          <a:bodyPr/>
          <a:lstStyle>
            <a:lvl1pPr marL="0" indent="0" algn="ctr">
              <a:buNone/>
              <a:defRPr sz="16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9" descr="Logo&#10;&#10;Description automatically generated">
            <a:extLst>
              <a:ext uri="{FF2B5EF4-FFF2-40B4-BE49-F238E27FC236}">
                <a16:creationId xmlns:a16="http://schemas.microsoft.com/office/drawing/2014/main" id="{2E23A513-B45D-0848-B303-D596A43D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F998A41-0828-174C-BD52-9C34A1E53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4EA4C01-9CAD-6145-A170-7DFCCF4E1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4041852"/>
      </p:ext>
    </p:extLst>
  </p:cSld>
  <p:clrMapOvr>
    <a:masterClrMapping/>
  </p:clrMapOvr>
  <p:transition spd="slow" advClick="0">
    <p:wipe/>
  </p:transition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" y="0"/>
            <a:ext cx="12191999" cy="2228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E3A95B4-FBE6-0B47-82C5-7EDBE7CF94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5973" y="3026390"/>
            <a:ext cx="4868861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2EE892AE-74B4-5F41-A14A-84E7DEE866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5973" y="3760533"/>
            <a:ext cx="4868861" cy="2256810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7D0A15-9D14-EA46-8469-5E2613CFBF64}"/>
              </a:ext>
            </a:extLst>
          </p:cNvPr>
          <p:cNvSpPr/>
          <p:nvPr/>
        </p:nvSpPr>
        <p:spPr bwMode="auto">
          <a:xfrm rot="2700000">
            <a:off x="6247250" y="3601576"/>
            <a:ext cx="1239837" cy="1239838"/>
          </a:xfrm>
          <a:prstGeom prst="roundRect">
            <a:avLst>
              <a:gd name="adj" fmla="val 18038"/>
            </a:avLst>
          </a:prstGeom>
          <a:solidFill>
            <a:srgbClr val="F8F8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525385-350F-644C-B2CA-873271DAC736}"/>
              </a:ext>
            </a:extLst>
          </p:cNvPr>
          <p:cNvSpPr/>
          <p:nvPr/>
        </p:nvSpPr>
        <p:spPr bwMode="auto">
          <a:xfrm rot="2700000">
            <a:off x="8157166" y="3623699"/>
            <a:ext cx="1239837" cy="1239838"/>
          </a:xfrm>
          <a:prstGeom prst="roundRect">
            <a:avLst>
              <a:gd name="adj" fmla="val 18038"/>
            </a:avLst>
          </a:prstGeom>
          <a:solidFill>
            <a:srgbClr val="F8F8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32C5186-94A0-6B42-90E3-64F472896675}"/>
              </a:ext>
            </a:extLst>
          </p:cNvPr>
          <p:cNvSpPr/>
          <p:nvPr/>
        </p:nvSpPr>
        <p:spPr bwMode="auto">
          <a:xfrm rot="2700000">
            <a:off x="10067082" y="3579454"/>
            <a:ext cx="1239837" cy="1239838"/>
          </a:xfrm>
          <a:prstGeom prst="roundRect">
            <a:avLst>
              <a:gd name="adj" fmla="val 18038"/>
            </a:avLst>
          </a:prstGeom>
          <a:solidFill>
            <a:srgbClr val="F8F8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8A6B9CDE-F67C-EB44-BED0-87F0B19E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E45D466-8EEB-8E4F-817A-380F1EC03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0A0129B-0D27-BE4F-B978-F3818F354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1974899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&#10;&#10;Description automatically generated">
            <a:extLst>
              <a:ext uri="{FF2B5EF4-FFF2-40B4-BE49-F238E27FC236}">
                <a16:creationId xmlns:a16="http://schemas.microsoft.com/office/drawing/2014/main" id="{6F7E4FA6-F6DC-8948-BA6B-53490124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A3A4D8-2A21-E849-81A2-24AB86134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5FC297-1D60-144E-8D86-DEA1E8AAE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4155111"/>
      </p:ext>
    </p:extLst>
  </p:cSld>
  <p:clrMapOvr>
    <a:masterClrMapping/>
  </p:clrMapOvr>
  <p:transition spd="slow" advClick="0">
    <p:wipe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B64F23D-4D9C-CA42-800C-F07C7959A859}"/>
              </a:ext>
            </a:extLst>
          </p:cNvPr>
          <p:cNvSpPr/>
          <p:nvPr/>
        </p:nvSpPr>
        <p:spPr>
          <a:xfrm>
            <a:off x="0" y="0"/>
            <a:ext cx="74407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AB18092E-FDCE-2448-9F1F-ADC414ACD0BB}"/>
              </a:ext>
            </a:extLst>
          </p:cNvPr>
          <p:cNvSpPr/>
          <p:nvPr/>
        </p:nvSpPr>
        <p:spPr>
          <a:xfrm>
            <a:off x="6046033" y="0"/>
            <a:ext cx="7901443" cy="6858000"/>
          </a:xfrm>
          <a:prstGeom prst="parallelogram">
            <a:avLst>
              <a:gd name="adj" fmla="val 17593"/>
            </a:avLst>
          </a:prstGeom>
          <a:solidFill>
            <a:srgbClr val="22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F64AA4-14E9-AE43-9D83-F681FED182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027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885C0D2-0068-B944-A8AB-46C0EEC9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177" y="6186417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FD90B7-9349-3F47-931D-9A83B69CCE6F}"/>
              </a:ext>
            </a:extLst>
          </p:cNvPr>
          <p:cNvSpPr/>
          <p:nvPr/>
        </p:nvSpPr>
        <p:spPr>
          <a:xfrm>
            <a:off x="0" y="6393254"/>
            <a:ext cx="762683" cy="48550"/>
          </a:xfrm>
          <a:prstGeom prst="rect">
            <a:avLst/>
          </a:prstGeom>
          <a:solidFill>
            <a:srgbClr val="EBE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25798F-96DB-F84E-A158-27AF04DAC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0915" y="157223"/>
            <a:ext cx="1025769" cy="1025769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4B4180DC-1A89-B644-A829-27902145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617" y="6283515"/>
            <a:ext cx="4114800" cy="26802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CONFIDENTIAL - 365 Retail Markets</a:t>
            </a:r>
          </a:p>
        </p:txBody>
      </p:sp>
    </p:spTree>
    <p:extLst>
      <p:ext uri="{BB962C8B-B14F-4D97-AF65-F5344CB8AC3E}">
        <p14:creationId xmlns:p14="http://schemas.microsoft.com/office/powerpoint/2010/main" val="1112888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B684BD-0E41-3642-917C-52B106592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1A8784-53FE-4A4B-9B3B-2EBF69886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FDF67-70E1-0F44-A291-E2AE56C4A4D2}"/>
              </a:ext>
            </a:extLst>
          </p:cNvPr>
          <p:cNvSpPr/>
          <p:nvPr/>
        </p:nvSpPr>
        <p:spPr>
          <a:xfrm>
            <a:off x="0" y="0"/>
            <a:ext cx="4191000" cy="6858000"/>
          </a:xfrm>
          <a:prstGeom prst="rect">
            <a:avLst/>
          </a:prstGeom>
          <a:solidFill>
            <a:srgbClr val="22212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8E1048-4FB1-8741-8A51-F07741E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1570038"/>
            <a:ext cx="2178050" cy="217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95EC462-E018-9145-8702-9160A61B17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23900" y="3827601"/>
            <a:ext cx="2743200" cy="8537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844006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7AAAE77C-919B-544D-9554-6C92018405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2740" y="530087"/>
            <a:ext cx="5169259" cy="63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7A2790-60E5-3345-A966-A94A9EA6A805}"/>
              </a:ext>
            </a:extLst>
          </p:cNvPr>
          <p:cNvSpPr/>
          <p:nvPr/>
        </p:nvSpPr>
        <p:spPr>
          <a:xfrm>
            <a:off x="0" y="0"/>
            <a:ext cx="88458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791725-D0DA-5E47-BC28-E49371D96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4341" y="1673776"/>
            <a:ext cx="3108876" cy="5227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640C5A3-E9E3-6849-B8B3-5851F862A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341" y="2414619"/>
            <a:ext cx="3108876" cy="3906975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69F4FF1-585D-2447-AACA-9FC1021B2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9909" y="1673776"/>
            <a:ext cx="3108876" cy="5227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479FC43-C6A4-C243-8A70-9C5EBBD4A2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9909" y="2414619"/>
            <a:ext cx="3108876" cy="3906975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0F1F35-8253-C944-BED6-F8669624FB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5477" y="1673776"/>
            <a:ext cx="3108876" cy="5227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9752DD8-E1AD-BC4E-B425-F5E3BFBC01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5477" y="2414619"/>
            <a:ext cx="3108876" cy="3906975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62F3DEA-3B5E-3745-AF45-4734620EE9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64341" y="659339"/>
            <a:ext cx="10000012" cy="61173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pic>
        <p:nvPicPr>
          <p:cNvPr id="11" name="Picture 9" descr="Logo&#10;&#10;Description automatically generated">
            <a:extLst>
              <a:ext uri="{FF2B5EF4-FFF2-40B4-BE49-F238E27FC236}">
                <a16:creationId xmlns:a16="http://schemas.microsoft.com/office/drawing/2014/main" id="{9CCFB6F2-6D5C-7B41-BFFB-EA7FA0872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" y="217493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061392A4-9697-DB4D-9337-E860FAE56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3553043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0A86535-380C-1349-998F-45B6C8F32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2740" y="530087"/>
            <a:ext cx="5169259" cy="63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151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6810701" y="1860331"/>
            <a:ext cx="4543097" cy="13438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6810702" y="3428999"/>
            <a:ext cx="4543097" cy="2747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895CAC-A97B-CD42-823A-3B7BC1E07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433443-F4A2-B742-80D6-0ED8F80CF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613EC74-4680-4D4F-92C3-2E56644C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31891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676900" y="0"/>
            <a:ext cx="65151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3844C-7371-AD45-A3E7-1FB9AA4F0C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838" y="1682941"/>
            <a:ext cx="4333938" cy="932243"/>
          </a:xfrm>
        </p:spPr>
        <p:txBody>
          <a:bodyPr/>
          <a:lstStyle>
            <a:lvl1pPr marL="0" indent="0">
              <a:buNone/>
              <a:defRPr sz="40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8D90F6-8177-5C44-A96F-0939911148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1838" y="2835275"/>
            <a:ext cx="4333875" cy="2962275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F22C75D-0A38-8C45-B9F8-B083EDD49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1E4F82-986D-3740-92D0-F0B9FBA38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B43B6BE5-D42A-8744-878A-15037195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2024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275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4E0B43-5909-7E4A-A258-BD1779E589E6}"/>
              </a:ext>
            </a:extLst>
          </p:cNvPr>
          <p:cNvSpPr/>
          <p:nvPr/>
        </p:nvSpPr>
        <p:spPr bwMode="auto">
          <a:xfrm>
            <a:off x="9178924" y="4230689"/>
            <a:ext cx="819149" cy="81756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6C38E2-0789-A645-9CC9-B59BB367FB9F}"/>
              </a:ext>
            </a:extLst>
          </p:cNvPr>
          <p:cNvSpPr/>
          <p:nvPr/>
        </p:nvSpPr>
        <p:spPr bwMode="auto">
          <a:xfrm>
            <a:off x="2214567" y="4230687"/>
            <a:ext cx="777875" cy="77787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F2CC98-3B54-774F-A5FF-CF8E8E6E00A9}"/>
              </a:ext>
            </a:extLst>
          </p:cNvPr>
          <p:cNvSpPr/>
          <p:nvPr/>
        </p:nvSpPr>
        <p:spPr bwMode="auto">
          <a:xfrm>
            <a:off x="5715006" y="4230690"/>
            <a:ext cx="777875" cy="77787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530317F-AFF9-9E4E-A966-6997139BA2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2591" y="5048251"/>
            <a:ext cx="1901825" cy="519112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1C90512-1567-DF42-90F8-57717B99E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1440" y="5048251"/>
            <a:ext cx="1901825" cy="519112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187FB829-FCC0-3B49-9532-AC6C6D23D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7585" y="5048251"/>
            <a:ext cx="1901825" cy="519112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176B2856-A766-7544-ACFC-72777E99D5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6706" y="5698664"/>
            <a:ext cx="2173594" cy="513293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4B57D52-359D-AC4C-BE1A-DC9F740F24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5555" y="5694311"/>
            <a:ext cx="2173594" cy="513293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8213A5E1-92A4-304B-BEA3-44E6A84B04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01700" y="5694311"/>
            <a:ext cx="2173594" cy="513293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ACEDCC6-B8CA-7943-8C54-36DC91385F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46237" y="1384917"/>
            <a:ext cx="8886819" cy="590187"/>
          </a:xfrm>
        </p:spPr>
        <p:txBody>
          <a:bodyPr/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F1EF960B-AF51-254C-B73B-9BFBF6A850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6237" y="2338844"/>
            <a:ext cx="8886823" cy="1195390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9" descr="Logo&#10;&#10;Description automatically generated">
            <a:extLst>
              <a:ext uri="{FF2B5EF4-FFF2-40B4-BE49-F238E27FC236}">
                <a16:creationId xmlns:a16="http://schemas.microsoft.com/office/drawing/2014/main" id="{33510826-BB25-6849-805E-3DFF6D27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B7A431F-D159-D245-A592-DC07CDF32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545316-0BD4-5A4A-ABE7-E9CB08B29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668982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42886" y="0"/>
            <a:ext cx="5486400" cy="6858000"/>
          </a:xfrm>
          <a:prstGeom prst="parallelogram">
            <a:avLst>
              <a:gd name="adj" fmla="val 32672"/>
            </a:avLst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CA2B36F-03F5-8347-808D-08D232855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8975" y="2727324"/>
            <a:ext cx="4421188" cy="701675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B9681AA-C6EE-C847-BC81-9D87C7F8CD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8975" y="3569110"/>
            <a:ext cx="4421188" cy="2669765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9" descr="Logo&#10;&#10;Description automatically generated">
            <a:extLst>
              <a:ext uri="{FF2B5EF4-FFF2-40B4-BE49-F238E27FC236}">
                <a16:creationId xmlns:a16="http://schemas.microsoft.com/office/drawing/2014/main" id="{DEBBCA6D-BA1A-F448-B4EB-72D1C5D8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51679D-EB87-7B4E-9397-68BD13E26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EEF8C8-908B-2444-B923-9AFF96588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866995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7A2790-60E5-3345-A966-A94A9EA6A805}"/>
              </a:ext>
            </a:extLst>
          </p:cNvPr>
          <p:cNvSpPr/>
          <p:nvPr/>
        </p:nvSpPr>
        <p:spPr>
          <a:xfrm>
            <a:off x="0" y="0"/>
            <a:ext cx="2921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921000" y="0"/>
            <a:ext cx="37338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A2B9A3-2EB6-BF4D-BB75-BF74A45756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22" y="2727325"/>
            <a:ext cx="2322615" cy="1273175"/>
          </a:xfrm>
        </p:spPr>
        <p:txBody>
          <a:bodyPr/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6E2E11-8B8A-0344-834C-F38EE1827C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722" y="4152336"/>
            <a:ext cx="2322616" cy="368300"/>
          </a:xfrm>
        </p:spPr>
        <p:txBody>
          <a:bodyPr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791725-D0DA-5E47-BC28-E49371D96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8975" y="2727325"/>
            <a:ext cx="4421188" cy="33813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640C5A3-E9E3-6849-B8B3-5851F862A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8975" y="3259138"/>
            <a:ext cx="4421188" cy="2979737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3B756517-1DE4-1B43-B722-12E4450D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054B864-F8F0-C540-9269-4688A9246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3112F21-E2E1-9E42-9D1D-45531861F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4677389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2D62F8-3B12-5643-88CD-515A86C0AD4F}"/>
              </a:ext>
            </a:extLst>
          </p:cNvPr>
          <p:cNvSpPr/>
          <p:nvPr/>
        </p:nvSpPr>
        <p:spPr>
          <a:xfrm>
            <a:off x="0" y="0"/>
            <a:ext cx="2921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870200" y="0"/>
            <a:ext cx="93218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1450D-2AEB-1646-9FA1-442417136C33}"/>
              </a:ext>
            </a:extLst>
          </p:cNvPr>
          <p:cNvSpPr/>
          <p:nvPr/>
        </p:nvSpPr>
        <p:spPr>
          <a:xfrm>
            <a:off x="2921000" y="0"/>
            <a:ext cx="3328988" cy="6858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1C81A4E-4FAB-DD45-9614-0A7F844477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722" y="2727325"/>
            <a:ext cx="2322615" cy="1273175"/>
          </a:xfrm>
        </p:spPr>
        <p:txBody>
          <a:bodyPr/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F62F6F-0F0F-BF44-AA82-18DD7B99C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722" y="4152336"/>
            <a:ext cx="2322616" cy="368300"/>
          </a:xfrm>
        </p:spPr>
        <p:txBody>
          <a:bodyPr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E706768-C7D1-E241-B297-8C17E987E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722" y="4152336"/>
            <a:ext cx="2492478" cy="1273175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598AB7A-155A-3141-B655-206268665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8721" y="5545394"/>
            <a:ext cx="2492479" cy="1106129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60030B88-F254-9E4D-A259-D4E84889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914DAE3-EBC5-4043-BC2C-312B8EC3A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3D14935-D075-8042-876E-E5D50774D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3726782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E27C06-3C91-FF41-8EBF-12AE840FD8D3}"/>
              </a:ext>
            </a:extLst>
          </p:cNvPr>
          <p:cNvSpPr/>
          <p:nvPr/>
        </p:nvSpPr>
        <p:spPr>
          <a:xfrm>
            <a:off x="0" y="4165600"/>
            <a:ext cx="5994400" cy="269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94400" cy="4165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CBC4D276-498D-6C40-A00C-3967A30F5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8975" y="1500239"/>
            <a:ext cx="4421188" cy="1233022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9978830-353B-144A-8C09-1D57346587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8975" y="2816942"/>
            <a:ext cx="4421188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991B015-0301-5C4C-8DF8-CDE6DE5973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450" y="4399468"/>
            <a:ext cx="4970207" cy="36871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32626-B97C-9840-BA34-474F6B4CF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451" y="5437598"/>
            <a:ext cx="4970209" cy="782227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274FF2-F38D-8546-BDA8-2FF5CACD12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449" y="4908569"/>
            <a:ext cx="4970207" cy="368710"/>
          </a:xfrm>
        </p:spPr>
        <p:txBody>
          <a:bodyPr/>
          <a:lstStyle>
            <a:lvl1pPr marL="0" indent="0" algn="ctr">
              <a:buNone/>
              <a:defRPr sz="2400" b="0" i="0" spc="3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F253F4F-EFC0-3548-A252-87290624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C32643-B222-044F-B975-BF2A617BF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D0DEF9B-716B-224E-B867-0071FE719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416191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8700" cy="340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108700" y="3403600"/>
            <a:ext cx="6083300" cy="34544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03600"/>
            <a:ext cx="6108700" cy="34544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08700" y="0"/>
            <a:ext cx="6108700" cy="340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pic>
        <p:nvPicPr>
          <p:cNvPr id="6" name="Picture 9" descr="Logo&#10;&#10;Description automatically generated">
            <a:extLst>
              <a:ext uri="{FF2B5EF4-FFF2-40B4-BE49-F238E27FC236}">
                <a16:creationId xmlns:a16="http://schemas.microsoft.com/office/drawing/2014/main" id="{70CA6ACC-BA7B-D448-84F9-3CD9653E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321FAEC-DC3C-FD43-99EB-33C5179E1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5415C9-A508-9E40-9E2F-7139BD628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463164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66900" cy="33909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390900"/>
            <a:ext cx="1866900" cy="3467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66900" y="0"/>
            <a:ext cx="1866900" cy="33909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66900" y="3390900"/>
            <a:ext cx="1866900" cy="3467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33800" y="0"/>
            <a:ext cx="1866900" cy="33909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733800" y="3390900"/>
            <a:ext cx="1866900" cy="3467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BE6A1B-B082-904D-BF13-EF6EDF7C6B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1302" y="1580322"/>
            <a:ext cx="4868861" cy="1085039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C191D1F0-1018-E94E-A908-0EF86F97AB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1302" y="2816942"/>
            <a:ext cx="4868861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9" descr="Logo&#10;&#10;Description automatically generated">
            <a:extLst>
              <a:ext uri="{FF2B5EF4-FFF2-40B4-BE49-F238E27FC236}">
                <a16:creationId xmlns:a16="http://schemas.microsoft.com/office/drawing/2014/main" id="{9F78B12A-D5FF-8B4B-AB0D-96BCAD41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B78030B-2CA1-6D46-9A4C-B8E5B9124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63345B-4FCF-324A-9946-F6490D10C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2374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685893" y="562882"/>
            <a:ext cx="2481948" cy="573223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548366"/>
            <a:ext cx="2481948" cy="290285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0" y="3551918"/>
            <a:ext cx="2481948" cy="274319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3C0AE73-B715-2B45-A234-8E85118FFE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891" y="1596103"/>
            <a:ext cx="4421188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034652A-7963-E046-BEB5-CA0A026543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7891" y="2330245"/>
            <a:ext cx="4421188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02EE4134-053A-C842-A02E-050D7872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DDC5DAD-11F1-5B47-A472-77B9814F2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C4504F-D555-284B-9BF2-6106A8868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2625836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83086" y="4659085"/>
            <a:ext cx="3004457" cy="223519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87543" y="2235199"/>
            <a:ext cx="3004458" cy="242388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83085" y="0"/>
            <a:ext cx="3004457" cy="223519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ECB9922-E71B-C148-99F8-C562712D11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863" y="1652638"/>
            <a:ext cx="4421188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060325C-C28B-A74F-A28B-3D91E72B50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863" y="2386780"/>
            <a:ext cx="4421188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48C17B3-E313-8249-9A9E-3E80AB38F1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6238" y="2660855"/>
            <a:ext cx="2332795" cy="1271609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E435CF0-EF60-0E46-83D3-9425E69409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80001" y="5008539"/>
            <a:ext cx="2332795" cy="1175002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9" descr="Logo&#10;&#10;Description automatically generated">
            <a:extLst>
              <a:ext uri="{FF2B5EF4-FFF2-40B4-BE49-F238E27FC236}">
                <a16:creationId xmlns:a16="http://schemas.microsoft.com/office/drawing/2014/main" id="{C6708055-EBB8-FF49-A944-12B681D2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AB84843-AEFB-8C4E-A2FA-6E5286F2A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FFB56EB-10A8-694B-A1A6-E1319A911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8288777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13200" cy="340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13200" y="3403600"/>
            <a:ext cx="4152900" cy="34544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66100" y="0"/>
            <a:ext cx="4025900" cy="340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DBABE6F-4229-8F43-9690-E5C8BA4AFA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23252" y="933655"/>
            <a:ext cx="2332795" cy="1536290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A5C0FD39-D14F-9F4B-9589-1807F5F1BA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968" y="4362655"/>
            <a:ext cx="2332795" cy="1536290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A58AA49-1229-5747-8B5D-983F4905FE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85537" y="4362655"/>
            <a:ext cx="2332795" cy="1536290"/>
          </a:xfrm>
        </p:spPr>
        <p:txBody>
          <a:bodyPr/>
          <a:lstStyle>
            <a:lvl1pPr marL="0" indent="0" algn="ctr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436E3BDD-1603-9D45-A7CA-5F24BF27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5A318F2-5D36-5F45-8ED5-56215D1ED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E85FC7-5D93-6747-86B8-7FAA27187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4575620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28700" y="812800"/>
            <a:ext cx="2374900" cy="40767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19500" y="812800"/>
            <a:ext cx="2374900" cy="40767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0300" y="812800"/>
            <a:ext cx="2374900" cy="40767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801100" y="812800"/>
            <a:ext cx="2374900" cy="40767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D879F-CDFC-0B48-BACB-57C60389A9B4}"/>
              </a:ext>
            </a:extLst>
          </p:cNvPr>
          <p:cNvSpPr/>
          <p:nvPr/>
        </p:nvSpPr>
        <p:spPr>
          <a:xfrm>
            <a:off x="1028700" y="4889500"/>
            <a:ext cx="23749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6799ED-3D60-D94B-95BB-7F5327FC756B}"/>
              </a:ext>
            </a:extLst>
          </p:cNvPr>
          <p:cNvSpPr/>
          <p:nvPr/>
        </p:nvSpPr>
        <p:spPr>
          <a:xfrm>
            <a:off x="3619500" y="4889500"/>
            <a:ext cx="23749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CABFB-F94E-2146-9616-2907A71C6AA8}"/>
              </a:ext>
            </a:extLst>
          </p:cNvPr>
          <p:cNvSpPr/>
          <p:nvPr/>
        </p:nvSpPr>
        <p:spPr>
          <a:xfrm>
            <a:off x="6210300" y="4889500"/>
            <a:ext cx="23749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18EDA-1541-3E48-AFC2-E324261D902C}"/>
              </a:ext>
            </a:extLst>
          </p:cNvPr>
          <p:cNvSpPr/>
          <p:nvPr/>
        </p:nvSpPr>
        <p:spPr>
          <a:xfrm>
            <a:off x="8801100" y="4889500"/>
            <a:ext cx="2374900" cy="78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56266CB-F39C-4C48-AC4D-7F70DA5881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87081" y="5084096"/>
            <a:ext cx="1858137" cy="398207"/>
          </a:xfrm>
        </p:spPr>
        <p:txBody>
          <a:bodyPr/>
          <a:lstStyle>
            <a:lvl1pPr marL="0" indent="0" algn="ctr">
              <a:buNone/>
              <a:defRPr sz="1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9990B07-500B-AC41-9426-BB9266B125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77881" y="5113594"/>
            <a:ext cx="1858137" cy="398207"/>
          </a:xfrm>
        </p:spPr>
        <p:txBody>
          <a:bodyPr/>
          <a:lstStyle>
            <a:lvl1pPr marL="0" indent="0" algn="ctr">
              <a:buNone/>
              <a:defRPr sz="1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9AFE808-0D1D-684A-8204-B505D4BE0C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68681" y="5124246"/>
            <a:ext cx="1858137" cy="398207"/>
          </a:xfrm>
        </p:spPr>
        <p:txBody>
          <a:bodyPr/>
          <a:lstStyle>
            <a:lvl1pPr marL="0" indent="0" algn="ctr">
              <a:buNone/>
              <a:defRPr sz="1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DA2EA7B-B208-9D40-8FA2-9D834CD336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9481" y="5124246"/>
            <a:ext cx="1858137" cy="398207"/>
          </a:xfrm>
        </p:spPr>
        <p:txBody>
          <a:bodyPr/>
          <a:lstStyle>
            <a:lvl1pPr marL="0" indent="0" algn="ctr">
              <a:buNone/>
              <a:defRPr sz="16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9" descr="Logo&#10;&#10;Description automatically generated">
            <a:extLst>
              <a:ext uri="{FF2B5EF4-FFF2-40B4-BE49-F238E27FC236}">
                <a16:creationId xmlns:a16="http://schemas.microsoft.com/office/drawing/2014/main" id="{8425CC38-51FB-7643-B880-7DD86D3A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C4510D5-CBB1-0442-814B-AA23AA1EA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DD9FD7-5570-8648-B498-8D35EC16D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913724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pic>
        <p:nvPicPr>
          <p:cNvPr id="3" name="Picture 9" descr="Logo&#10;&#10;Description automatically generated">
            <a:extLst>
              <a:ext uri="{FF2B5EF4-FFF2-40B4-BE49-F238E27FC236}">
                <a16:creationId xmlns:a16="http://schemas.microsoft.com/office/drawing/2014/main" id="{3E0F2907-E832-294F-89D5-5211CA2F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A45A5-2B8B-2040-A93E-ABFB01684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F2D04B-154F-B243-9AA0-0E60C0709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896FD99-2DF2-8C45-9AB4-600C6A77CB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97401" y="4107603"/>
            <a:ext cx="7197198" cy="1348980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36814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4517" y="751349"/>
            <a:ext cx="3048000" cy="5499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789517" y="751349"/>
            <a:ext cx="2832100" cy="2705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789517" y="3545349"/>
            <a:ext cx="2832100" cy="2705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710517" y="751349"/>
            <a:ext cx="4546600" cy="34607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710517" y="4307349"/>
            <a:ext cx="2400300" cy="1943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199717" y="4307349"/>
            <a:ext cx="2057400" cy="19431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05E579F7-8D1B-A54A-A60E-BA9F246F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1BE8CCC-5278-2D43-86B2-037EF18C5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E158573-F1C2-C143-A2B6-25F9A7C0B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1684513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67038" cy="39036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056708" y="0"/>
            <a:ext cx="2701155" cy="27860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056708" y="2865121"/>
            <a:ext cx="2701155" cy="27679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4004310"/>
            <a:ext cx="2967038" cy="162877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847532" y="2865120"/>
            <a:ext cx="6344468" cy="276796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8576444" y="0"/>
            <a:ext cx="3615556" cy="27860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5847532" y="0"/>
            <a:ext cx="2639243" cy="27860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B8976A95-FE2F-CD47-905C-5044513D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1F003B4-750B-1243-AB8B-E5BD69001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3E44236-F723-8747-94B1-C56DB87F0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7220162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Phone6_mockup_front_white.png">
            <a:extLst>
              <a:ext uri="{FF2B5EF4-FFF2-40B4-BE49-F238E27FC236}">
                <a16:creationId xmlns:a16="http://schemas.microsoft.com/office/drawing/2014/main" id="{31D3A594-580D-F64F-A7D2-C489421C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808038"/>
            <a:ext cx="4878388" cy="76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953829" y="2032000"/>
            <a:ext cx="2887664" cy="482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4534764-B6F4-E34E-B189-99B33C8F77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4244" y="1740719"/>
            <a:ext cx="4868861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3ACF0AE-903B-9746-BA75-3EDA63A2AB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4244" y="2474861"/>
            <a:ext cx="4868861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9" descr="Logo&#10;&#10;Description automatically generated">
            <a:extLst>
              <a:ext uri="{FF2B5EF4-FFF2-40B4-BE49-F238E27FC236}">
                <a16:creationId xmlns:a16="http://schemas.microsoft.com/office/drawing/2014/main" id="{38FA7604-46E5-B447-967C-6A7ECC14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12F7EF6-D0C6-714D-8E23-44A6B09A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58813F7-53E9-F84A-982F-9C97E99F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9996183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Phone6_mockup_front_white.png">
            <a:extLst>
              <a:ext uri="{FF2B5EF4-FFF2-40B4-BE49-F238E27FC236}">
                <a16:creationId xmlns:a16="http://schemas.microsoft.com/office/drawing/2014/main" id="{1D8ECC92-96F0-164C-ADCE-55968CD8A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31" y="1025013"/>
            <a:ext cx="3019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Phone6_mockup_front_white.png">
            <a:extLst>
              <a:ext uri="{FF2B5EF4-FFF2-40B4-BE49-F238E27FC236}">
                <a16:creationId xmlns:a16="http://schemas.microsoft.com/office/drawing/2014/main" id="{EB193F98-B28E-8142-B06B-F90121B90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93" y="247138"/>
            <a:ext cx="3906838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62593" y="1777488"/>
            <a:ext cx="1309688" cy="31956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671806" y="1225037"/>
            <a:ext cx="2324100" cy="413146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2EE5D24-813D-0A4F-9763-EE045BDE0C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4244" y="1740719"/>
            <a:ext cx="4868861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8536A18-57A6-3944-9562-B28D4C09F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4244" y="2474861"/>
            <a:ext cx="4868861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9D3D2D-D710-154C-B354-E2797481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C9D8D24-1123-A748-995F-24B483226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D6F9CE0-78CA-5643-AE1A-979EAD2C4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8040399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:a16="http://schemas.microsoft.com/office/drawing/2014/main" id="{7B216714-58EB-2C46-8AB9-6A30CA15D8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2740" y="530087"/>
            <a:ext cx="5169259" cy="63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0AAAC0E1-6E3B-A846-A772-4A5D82DC8AE2}"/>
              </a:ext>
            </a:extLst>
          </p:cNvPr>
          <p:cNvGrpSpPr>
            <a:grpSpLocks/>
          </p:cNvGrpSpPr>
          <p:nvPr/>
        </p:nvGrpSpPr>
        <p:grpSpPr bwMode="auto">
          <a:xfrm>
            <a:off x="-2273300" y="1304925"/>
            <a:ext cx="7932738" cy="4467225"/>
            <a:chOff x="8441600" y="4796359"/>
            <a:chExt cx="2786345" cy="1603445"/>
          </a:xfrm>
        </p:grpSpPr>
        <p:sp>
          <p:nvSpPr>
            <p:cNvPr id="5" name="Freeform 45">
              <a:extLst>
                <a:ext uri="{FF2B5EF4-FFF2-40B4-BE49-F238E27FC236}">
                  <a16:creationId xmlns:a16="http://schemas.microsoft.com/office/drawing/2014/main" id="{A23D6ECB-7551-6C4C-9DCB-45AD207F1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600" y="6337888"/>
              <a:ext cx="1403492" cy="61916"/>
            </a:xfrm>
            <a:custGeom>
              <a:avLst/>
              <a:gdLst>
                <a:gd name="T0" fmla="*/ 0 w 885"/>
                <a:gd name="T1" fmla="*/ 2147483646 h 39"/>
                <a:gd name="T2" fmla="*/ 2147483646 w 885"/>
                <a:gd name="T3" fmla="*/ 2147483646 h 39"/>
                <a:gd name="T4" fmla="*/ 2147483646 w 885"/>
                <a:gd name="T5" fmla="*/ 2147483646 h 39"/>
                <a:gd name="T6" fmla="*/ 2147483646 w 885"/>
                <a:gd name="T7" fmla="*/ 0 h 39"/>
                <a:gd name="T8" fmla="*/ 0 w 885"/>
                <a:gd name="T9" fmla="*/ 0 h 39"/>
                <a:gd name="T10" fmla="*/ 0 w 885"/>
                <a:gd name="T11" fmla="*/ 214748364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C412D6E9-4334-7647-AFAA-88DEDA91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4452" y="6337887"/>
              <a:ext cx="1403492" cy="61916"/>
            </a:xfrm>
            <a:custGeom>
              <a:avLst/>
              <a:gdLst>
                <a:gd name="T0" fmla="*/ 2147483646 w 884"/>
                <a:gd name="T1" fmla="*/ 2147483646 h 39"/>
                <a:gd name="T2" fmla="*/ 2147483646 w 884"/>
                <a:gd name="T3" fmla="*/ 2147483646 h 39"/>
                <a:gd name="T4" fmla="*/ 0 w 884"/>
                <a:gd name="T5" fmla="*/ 2147483646 h 39"/>
                <a:gd name="T6" fmla="*/ 0 w 884"/>
                <a:gd name="T7" fmla="*/ 0 h 39"/>
                <a:gd name="T8" fmla="*/ 2147483646 w 884"/>
                <a:gd name="T9" fmla="*/ 0 h 39"/>
                <a:gd name="T10" fmla="*/ 2147483646 w 884"/>
                <a:gd name="T11" fmla="*/ 2147483646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7" name="Freeform 47">
              <a:extLst>
                <a:ext uri="{FF2B5EF4-FFF2-40B4-BE49-F238E27FC236}">
                  <a16:creationId xmlns:a16="http://schemas.microsoft.com/office/drawing/2014/main" id="{E7F00462-9AA4-5F4F-8062-8D2E69489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265" y="4796359"/>
              <a:ext cx="2257653" cy="1546291"/>
            </a:xfrm>
            <a:custGeom>
              <a:avLst/>
              <a:gdLst>
                <a:gd name="T0" fmla="*/ 2147483646 w 1423"/>
                <a:gd name="T1" fmla="*/ 0 h 974"/>
                <a:gd name="T2" fmla="*/ 2147483646 w 1423"/>
                <a:gd name="T3" fmla="*/ 0 h 974"/>
                <a:gd name="T4" fmla="*/ 0 w 1423"/>
                <a:gd name="T5" fmla="*/ 2147483646 h 974"/>
                <a:gd name="T6" fmla="*/ 0 w 1423"/>
                <a:gd name="T7" fmla="*/ 2147483646 h 974"/>
                <a:gd name="T8" fmla="*/ 0 w 1423"/>
                <a:gd name="T9" fmla="*/ 2147483646 h 974"/>
                <a:gd name="T10" fmla="*/ 2147483646 w 1423"/>
                <a:gd name="T11" fmla="*/ 2147483646 h 974"/>
                <a:gd name="T12" fmla="*/ 2147483646 w 1423"/>
                <a:gd name="T13" fmla="*/ 2147483646 h 974"/>
                <a:gd name="T14" fmla="*/ 2147483646 w 1423"/>
                <a:gd name="T15" fmla="*/ 2147483646 h 974"/>
                <a:gd name="T16" fmla="*/ 2147483646 w 1423"/>
                <a:gd name="T17" fmla="*/ 2147483646 h 974"/>
                <a:gd name="T18" fmla="*/ 2147483646 w 1423"/>
                <a:gd name="T19" fmla="*/ 0 h 9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352E8FF7-59C8-1F44-80FC-90FA7740E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204" y="4804296"/>
              <a:ext cx="2243365" cy="1530415"/>
            </a:xfrm>
            <a:custGeom>
              <a:avLst/>
              <a:gdLst>
                <a:gd name="T0" fmla="*/ 2147483646 w 1414"/>
                <a:gd name="T1" fmla="*/ 2147483646 h 964"/>
                <a:gd name="T2" fmla="*/ 0 w 1414"/>
                <a:gd name="T3" fmla="*/ 2147483646 h 964"/>
                <a:gd name="T4" fmla="*/ 0 w 1414"/>
                <a:gd name="T5" fmla="*/ 2147483646 h 964"/>
                <a:gd name="T6" fmla="*/ 2147483646 w 1414"/>
                <a:gd name="T7" fmla="*/ 0 h 964"/>
                <a:gd name="T8" fmla="*/ 2147483646 w 1414"/>
                <a:gd name="T9" fmla="*/ 0 h 964"/>
                <a:gd name="T10" fmla="*/ 2147483646 w 1414"/>
                <a:gd name="T11" fmla="*/ 2147483646 h 964"/>
                <a:gd name="T12" fmla="*/ 2147483646 w 1414"/>
                <a:gd name="T13" fmla="*/ 2147483646 h 964"/>
                <a:gd name="T14" fmla="*/ 2147483646 w 1414"/>
                <a:gd name="T15" fmla="*/ 2147483646 h 964"/>
                <a:gd name="T16" fmla="*/ 2147483646 w 1414"/>
                <a:gd name="T17" fmla="*/ 2147483646 h 9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9" name="Freeform 49">
              <a:extLst>
                <a:ext uri="{FF2B5EF4-FFF2-40B4-BE49-F238E27FC236}">
                  <a16:creationId xmlns:a16="http://schemas.microsoft.com/office/drawing/2014/main" id="{233E7612-F3EB-8B4B-946B-D7C9FEAA7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4204" y="6269621"/>
              <a:ext cx="2243365" cy="65091"/>
            </a:xfrm>
            <a:custGeom>
              <a:avLst/>
              <a:gdLst>
                <a:gd name="T0" fmla="*/ 2147483646 w 1414"/>
                <a:gd name="T1" fmla="*/ 0 h 41"/>
                <a:gd name="T2" fmla="*/ 2147483646 w 1414"/>
                <a:gd name="T3" fmla="*/ 2147483646 h 41"/>
                <a:gd name="T4" fmla="*/ 2147483646 w 1414"/>
                <a:gd name="T5" fmla="*/ 2147483646 h 41"/>
                <a:gd name="T6" fmla="*/ 0 w 1414"/>
                <a:gd name="T7" fmla="*/ 0 h 41"/>
                <a:gd name="T8" fmla="*/ 0 w 1414"/>
                <a:gd name="T9" fmla="*/ 2147483646 h 41"/>
                <a:gd name="T10" fmla="*/ 2147483646 w 1414"/>
                <a:gd name="T11" fmla="*/ 2147483646 h 41"/>
                <a:gd name="T12" fmla="*/ 2147483646 w 1414"/>
                <a:gd name="T13" fmla="*/ 2147483646 h 41"/>
                <a:gd name="T14" fmla="*/ 2147483646 w 1414"/>
                <a:gd name="T15" fmla="*/ 2147483646 h 41"/>
                <a:gd name="T16" fmla="*/ 2147483646 w 1414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10" name="Rectangle 50">
              <a:extLst>
                <a:ext uri="{FF2B5EF4-FFF2-40B4-BE49-F238E27FC236}">
                  <a16:creationId xmlns:a16="http://schemas.microsoft.com/office/drawing/2014/main" id="{0E7001A3-4899-D443-8C17-135A987FF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1600" y="6312623"/>
              <a:ext cx="2786345" cy="50713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1" name="Freeform 51">
              <a:extLst>
                <a:ext uri="{FF2B5EF4-FFF2-40B4-BE49-F238E27FC236}">
                  <a16:creationId xmlns:a16="http://schemas.microsoft.com/office/drawing/2014/main" id="{93EAD9D3-F7D5-194F-80B7-8E6FE373B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3930" y="6312486"/>
              <a:ext cx="400090" cy="28576"/>
            </a:xfrm>
            <a:custGeom>
              <a:avLst/>
              <a:gdLst>
                <a:gd name="T0" fmla="*/ 0 w 252"/>
                <a:gd name="T1" fmla="*/ 0 h 18"/>
                <a:gd name="T2" fmla="*/ 2147483646 w 252"/>
                <a:gd name="T3" fmla="*/ 2147483646 h 18"/>
                <a:gd name="T4" fmla="*/ 2147483646 w 252"/>
                <a:gd name="T5" fmla="*/ 2147483646 h 18"/>
                <a:gd name="T6" fmla="*/ 2147483646 w 252"/>
                <a:gd name="T7" fmla="*/ 0 h 18"/>
                <a:gd name="T8" fmla="*/ 0 w 25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  <p:sp>
          <p:nvSpPr>
            <p:cNvPr id="12" name="Rectangle 52">
              <a:extLst>
                <a:ext uri="{FF2B5EF4-FFF2-40B4-BE49-F238E27FC236}">
                  <a16:creationId xmlns:a16="http://schemas.microsoft.com/office/drawing/2014/main" id="{F42AB8AE-1136-3046-9492-2B765031A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908" y="4901204"/>
              <a:ext cx="2093801" cy="1321959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id="{F430AB9A-7080-E243-932C-28DC86A0A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4042" y="4908612"/>
              <a:ext cx="2079861" cy="1308283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4" name="Oval 54">
              <a:extLst>
                <a:ext uri="{FF2B5EF4-FFF2-40B4-BE49-F238E27FC236}">
                  <a16:creationId xmlns:a16="http://schemas.microsoft.com/office/drawing/2014/main" id="{F3C17AD4-15B3-1D4E-82D2-1CBF1CBE6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263" y="4845363"/>
              <a:ext cx="23977" cy="2393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5" name="Oval 55">
              <a:extLst>
                <a:ext uri="{FF2B5EF4-FFF2-40B4-BE49-F238E27FC236}">
                  <a16:creationId xmlns:a16="http://schemas.microsoft.com/office/drawing/2014/main" id="{14E71647-1549-B143-A526-2CCD09A1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263" y="4844223"/>
              <a:ext cx="23977" cy="2222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6" name="Oval 56">
              <a:extLst>
                <a:ext uri="{FF2B5EF4-FFF2-40B4-BE49-F238E27FC236}">
                  <a16:creationId xmlns:a16="http://schemas.microsoft.com/office/drawing/2014/main" id="{E426BA8D-7A99-F546-B176-B2EC94831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7282" y="4847072"/>
              <a:ext cx="13940" cy="1595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7" name="Oval 57">
              <a:extLst>
                <a:ext uri="{FF2B5EF4-FFF2-40B4-BE49-F238E27FC236}">
                  <a16:creationId xmlns:a16="http://schemas.microsoft.com/office/drawing/2014/main" id="{153811CA-161C-A44C-9F7C-A422903B0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0070" y="4851631"/>
              <a:ext cx="7806" cy="7977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lIns="45702" tIns="22851" rIns="45702" bIns="2285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Roboto Black" panose="02000000000000000000" pitchFamily="2" charset="0"/>
              </a:endParaRPr>
            </a:p>
          </p:txBody>
        </p:sp>
        <p:sp>
          <p:nvSpPr>
            <p:cNvPr id="18" name="Freeform 58">
              <a:extLst>
                <a:ext uri="{FF2B5EF4-FFF2-40B4-BE49-F238E27FC236}">
                  <a16:creationId xmlns:a16="http://schemas.microsoft.com/office/drawing/2014/main" id="{B1624F5E-2601-1B40-849F-C7614A9E0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2147483646 w 1"/>
                <a:gd name="T1" fmla="*/ 2147483646 h 2"/>
                <a:gd name="T2" fmla="*/ 2147483646 w 1"/>
                <a:gd name="T3" fmla="*/ 2147483646 h 2"/>
                <a:gd name="T4" fmla="*/ 0 w 1"/>
                <a:gd name="T5" fmla="*/ 2147483646 h 2"/>
                <a:gd name="T6" fmla="*/ 2147483646 w 1"/>
                <a:gd name="T7" fmla="*/ 0 h 2"/>
                <a:gd name="T8" fmla="*/ 2147483646 w 1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02" tIns="22851" rIns="45702" bIns="22851"/>
            <a:lstStyle/>
            <a:p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13314"/>
            <a:ext cx="4695824" cy="364433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493DF3A-6661-ED42-B4FE-60976A723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1302" y="1699342"/>
            <a:ext cx="4868861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A75DE3C-494E-164D-A142-779A57878E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1302" y="2433484"/>
            <a:ext cx="4868861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9" descr="Logo&#10;&#10;Description automatically generated">
            <a:extLst>
              <a:ext uri="{FF2B5EF4-FFF2-40B4-BE49-F238E27FC236}">
                <a16:creationId xmlns:a16="http://schemas.microsoft.com/office/drawing/2014/main" id="{089BB7F6-D4ED-5344-B2A0-7F0C3D60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1BB4824-A2BE-0642-9AEE-C220C1B22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EF0C5EE-BF8D-BE44-B4DC-576E0A87A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05952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31900" y="2352675"/>
            <a:ext cx="2921000" cy="3629025"/>
          </a:xfrm>
          <a:prstGeom prst="roundRect">
            <a:avLst>
              <a:gd name="adj" fmla="val 8841"/>
            </a:avLst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32325" y="2352675"/>
            <a:ext cx="2921000" cy="3629025"/>
          </a:xfrm>
          <a:prstGeom prst="roundRect">
            <a:avLst>
              <a:gd name="adj" fmla="val 8841"/>
            </a:avLst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032750" y="2352675"/>
            <a:ext cx="2921000" cy="3629025"/>
          </a:xfrm>
          <a:prstGeom prst="roundRect">
            <a:avLst>
              <a:gd name="adj" fmla="val 8841"/>
            </a:avLst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A3732F31-6C4C-6545-BC05-5588FC2E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53D95ED-B1DA-284A-941A-8F697D330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AAF6F6-4AD5-4A40-B56E-E4A0E3659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891895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289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4D4EC59-0C25-6F4B-BCF8-1AD84C8865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2939" y="4049274"/>
            <a:ext cx="1984568" cy="8394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504AD28-F471-904C-B0B7-8157F7F5C2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2939" y="5068419"/>
            <a:ext cx="1983908" cy="1273175"/>
          </a:xfrm>
        </p:spPr>
        <p:txBody>
          <a:bodyPr/>
          <a:lstStyle>
            <a:lvl1pPr marL="0" indent="0"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E4110BD-5E83-2D4C-8A74-0D1FC35D5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0174" y="4055807"/>
            <a:ext cx="1984568" cy="8394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273AD6A-FBD1-934D-909E-0ACF676547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0174" y="5063000"/>
            <a:ext cx="1983908" cy="1273175"/>
          </a:xfrm>
        </p:spPr>
        <p:txBody>
          <a:bodyPr/>
          <a:lstStyle>
            <a:lvl1pPr marL="0" indent="0"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83F96A6-B6E4-A340-BCAA-EABD463C6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8069" y="4049273"/>
            <a:ext cx="1984568" cy="8394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14644A9-96EE-314F-95D8-A6710809E5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58069" y="5020609"/>
            <a:ext cx="1983908" cy="1273175"/>
          </a:xfrm>
        </p:spPr>
        <p:txBody>
          <a:bodyPr/>
          <a:lstStyle>
            <a:lvl1pPr marL="0" indent="0"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FFB2E3A-1E33-2445-8065-1C4E766CB1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4644" y="4049273"/>
            <a:ext cx="1984568" cy="8394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31574292-C2B4-4B44-ABEC-0654BD7170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25304" y="5020609"/>
            <a:ext cx="1983908" cy="1273175"/>
          </a:xfrm>
        </p:spPr>
        <p:txBody>
          <a:bodyPr/>
          <a:lstStyle>
            <a:lvl1pPr marL="0" indent="0"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9" descr="Logo&#10;&#10;Description automatically generated">
            <a:extLst>
              <a:ext uri="{FF2B5EF4-FFF2-40B4-BE49-F238E27FC236}">
                <a16:creationId xmlns:a16="http://schemas.microsoft.com/office/drawing/2014/main" id="{40FF8F5F-714B-CE41-8854-C1755DD2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4595ED8-3592-B343-A052-10E05A297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E515848-25E4-814B-A589-67B62C9F5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2963167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F16FB6BE-DD80-B341-841F-F9DC886406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2740" y="530087"/>
            <a:ext cx="5169259" cy="63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1958AAB6-4EB9-364E-961A-9CBE4610056C}"/>
              </a:ext>
            </a:extLst>
          </p:cNvPr>
          <p:cNvGrpSpPr>
            <a:grpSpLocks/>
          </p:cNvGrpSpPr>
          <p:nvPr/>
        </p:nvGrpSpPr>
        <p:grpSpPr bwMode="auto">
          <a:xfrm>
            <a:off x="132838" y="1863776"/>
            <a:ext cx="6302375" cy="3560762"/>
            <a:chOff x="1154113" y="2038815"/>
            <a:chExt cx="4040774" cy="2215331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7308F16D-21ED-F64E-896B-C1218127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13" y="2038815"/>
              <a:ext cx="4040774" cy="221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81713B-10D3-0040-8C6B-863E081351F4}"/>
                </a:ext>
              </a:extLst>
            </p:cNvPr>
            <p:cNvSpPr/>
            <p:nvPr/>
          </p:nvSpPr>
          <p:spPr>
            <a:xfrm>
              <a:off x="1740381" y="2178075"/>
              <a:ext cx="2850934" cy="1796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46560" y="2087959"/>
            <a:ext cx="4447275" cy="288770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23E1601-4264-1043-AB1D-9CCD513D58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1302" y="1699342"/>
            <a:ext cx="4868861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D1401B30-C84C-E942-BEB3-AA6E470AF2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1302" y="2433484"/>
            <a:ext cx="4868861" cy="3421933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9785594A-CF97-224B-B956-537B77A36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CF28F96-DE5A-4E44-8C13-285BA4D46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3369AEB-5455-A846-AD41-A791397DD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3071227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ck Arc 7">
            <a:extLst>
              <a:ext uri="{FF2B5EF4-FFF2-40B4-BE49-F238E27FC236}">
                <a16:creationId xmlns:a16="http://schemas.microsoft.com/office/drawing/2014/main" id="{3667A141-4853-814D-AD77-AE3AB9B82098}"/>
              </a:ext>
            </a:extLst>
          </p:cNvPr>
          <p:cNvSpPr/>
          <p:nvPr/>
        </p:nvSpPr>
        <p:spPr>
          <a:xfrm>
            <a:off x="554038" y="2495550"/>
            <a:ext cx="10795000" cy="10795000"/>
          </a:xfrm>
          <a:prstGeom prst="blockArc">
            <a:avLst>
              <a:gd name="adj1" fmla="val 10800000"/>
              <a:gd name="adj2" fmla="val 0"/>
              <a:gd name="adj3" fmla="val 829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9FCF6F7E-FC6A-4448-B777-BC3CFA68784A}"/>
              </a:ext>
            </a:extLst>
          </p:cNvPr>
          <p:cNvSpPr/>
          <p:nvPr/>
        </p:nvSpPr>
        <p:spPr>
          <a:xfrm>
            <a:off x="1803400" y="3930806"/>
            <a:ext cx="8296275" cy="8296275"/>
          </a:xfrm>
          <a:prstGeom prst="blockArc">
            <a:avLst>
              <a:gd name="adj1" fmla="val 10800000"/>
              <a:gd name="adj2" fmla="val 0"/>
              <a:gd name="adj3" fmla="val 829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pic>
        <p:nvPicPr>
          <p:cNvPr id="5" name="Picture 73" descr="iPhone6_mockup_front_white.png">
            <a:extLst>
              <a:ext uri="{FF2B5EF4-FFF2-40B4-BE49-F238E27FC236}">
                <a16:creationId xmlns:a16="http://schemas.microsoft.com/office/drawing/2014/main" id="{9E0B7F7D-D61B-DA43-AD25-37FFF9C2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16" y="2663981"/>
            <a:ext cx="31972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4" descr="iPhone6_mockup_front_white.png">
            <a:extLst>
              <a:ext uri="{FF2B5EF4-FFF2-40B4-BE49-F238E27FC236}">
                <a16:creationId xmlns:a16="http://schemas.microsoft.com/office/drawing/2014/main" id="{14A53A23-AC1E-F945-B8F5-419B6909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28" y="2647949"/>
            <a:ext cx="31972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5" descr="iPhone6_mockup_front_white.png">
            <a:extLst>
              <a:ext uri="{FF2B5EF4-FFF2-40B4-BE49-F238E27FC236}">
                <a16:creationId xmlns:a16="http://schemas.microsoft.com/office/drawing/2014/main" id="{35DDEEB7-5E3F-B243-B009-E00A2497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709738"/>
            <a:ext cx="31972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76521" y="3432813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oppins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342176" y="3416781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oppins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495877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oppins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0A1E62-1C96-4640-8113-22475B6049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53998" y="493764"/>
            <a:ext cx="8296489" cy="582561"/>
          </a:xfr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A5618EE-C7D0-8C45-B205-99F0B6959D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9850" y="1279429"/>
            <a:ext cx="9531349" cy="430309"/>
          </a:xfrm>
        </p:spPr>
        <p:txBody>
          <a:bodyPr/>
          <a:lstStyle>
            <a:lvl1pPr marL="0" indent="0" algn="ctr">
              <a:buNone/>
              <a:defRPr sz="16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9" descr="Logo&#10;&#10;Description automatically generated">
            <a:extLst>
              <a:ext uri="{FF2B5EF4-FFF2-40B4-BE49-F238E27FC236}">
                <a16:creationId xmlns:a16="http://schemas.microsoft.com/office/drawing/2014/main" id="{2E23A513-B45D-0848-B303-D596A43D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F998A41-0828-174C-BD52-9C34A1E53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4EA4C01-9CAD-6145-A170-7DFCCF4E1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2734383"/>
      </p:ext>
    </p:extLst>
  </p:cSld>
  <p:clrMapOvr>
    <a:masterClrMapping/>
  </p:clrMapOvr>
  <p:transition spd="slow" advClick="0">
    <p:wipe/>
  </p:transition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ck Arc 7">
            <a:extLst>
              <a:ext uri="{FF2B5EF4-FFF2-40B4-BE49-F238E27FC236}">
                <a16:creationId xmlns:a16="http://schemas.microsoft.com/office/drawing/2014/main" id="{3667A141-4853-814D-AD77-AE3AB9B82098}"/>
              </a:ext>
            </a:extLst>
          </p:cNvPr>
          <p:cNvSpPr/>
          <p:nvPr/>
        </p:nvSpPr>
        <p:spPr>
          <a:xfrm>
            <a:off x="554038" y="2495550"/>
            <a:ext cx="10795000" cy="10795000"/>
          </a:xfrm>
          <a:prstGeom prst="blockArc">
            <a:avLst>
              <a:gd name="adj1" fmla="val 10800000"/>
              <a:gd name="adj2" fmla="val 0"/>
              <a:gd name="adj3" fmla="val 829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9FCF6F7E-FC6A-4448-B777-BC3CFA68784A}"/>
              </a:ext>
            </a:extLst>
          </p:cNvPr>
          <p:cNvSpPr/>
          <p:nvPr/>
        </p:nvSpPr>
        <p:spPr>
          <a:xfrm>
            <a:off x="1803400" y="3962814"/>
            <a:ext cx="8296275" cy="8296275"/>
          </a:xfrm>
          <a:prstGeom prst="blockArc">
            <a:avLst>
              <a:gd name="adj1" fmla="val 10800000"/>
              <a:gd name="adj2" fmla="val 0"/>
              <a:gd name="adj3" fmla="val 829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0A1E62-1C96-4640-8113-22475B6049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53998" y="493764"/>
            <a:ext cx="8296489" cy="582561"/>
          </a:xfr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A5618EE-C7D0-8C45-B205-99F0B6959D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9850" y="1279429"/>
            <a:ext cx="9531349" cy="430309"/>
          </a:xfrm>
        </p:spPr>
        <p:txBody>
          <a:bodyPr/>
          <a:lstStyle>
            <a:lvl1pPr marL="0" indent="0" algn="ctr">
              <a:buNone/>
              <a:defRPr sz="16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9" descr="Logo&#10;&#10;Description automatically generated">
            <a:extLst>
              <a:ext uri="{FF2B5EF4-FFF2-40B4-BE49-F238E27FC236}">
                <a16:creationId xmlns:a16="http://schemas.microsoft.com/office/drawing/2014/main" id="{2E23A513-B45D-0848-B303-D596A43D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F998A41-0828-174C-BD52-9C34A1E53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4EA4C01-9CAD-6145-A170-7DFCCF4E1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4041852"/>
      </p:ext>
    </p:extLst>
  </p:cSld>
  <p:clrMapOvr>
    <a:masterClrMapping/>
  </p:clrMapOvr>
  <p:transition spd="slow" advClick="0">
    <p:wipe/>
  </p:transition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" y="0"/>
            <a:ext cx="12191999" cy="2228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E3A95B4-FBE6-0B47-82C5-7EDBE7CF94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5973" y="3026390"/>
            <a:ext cx="4868861" cy="582561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2EE892AE-74B4-5F41-A14A-84E7DEE866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5973" y="3760533"/>
            <a:ext cx="4868861" cy="2256810"/>
          </a:xfrm>
        </p:spPr>
        <p:txBody>
          <a:bodyPr/>
          <a:lstStyle>
            <a:lvl1pPr marL="0" indent="0">
              <a:buNone/>
              <a:defRPr sz="16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7D0A15-9D14-EA46-8469-5E2613CFBF64}"/>
              </a:ext>
            </a:extLst>
          </p:cNvPr>
          <p:cNvSpPr/>
          <p:nvPr/>
        </p:nvSpPr>
        <p:spPr bwMode="auto">
          <a:xfrm rot="2700000">
            <a:off x="6247250" y="3601576"/>
            <a:ext cx="1239837" cy="1239838"/>
          </a:xfrm>
          <a:prstGeom prst="roundRect">
            <a:avLst>
              <a:gd name="adj" fmla="val 18038"/>
            </a:avLst>
          </a:prstGeom>
          <a:solidFill>
            <a:srgbClr val="F8F8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525385-350F-644C-B2CA-873271DAC736}"/>
              </a:ext>
            </a:extLst>
          </p:cNvPr>
          <p:cNvSpPr/>
          <p:nvPr/>
        </p:nvSpPr>
        <p:spPr bwMode="auto">
          <a:xfrm rot="2700000">
            <a:off x="8157166" y="3623699"/>
            <a:ext cx="1239837" cy="1239838"/>
          </a:xfrm>
          <a:prstGeom prst="roundRect">
            <a:avLst>
              <a:gd name="adj" fmla="val 18038"/>
            </a:avLst>
          </a:prstGeom>
          <a:solidFill>
            <a:srgbClr val="F8F8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32C5186-94A0-6B42-90E3-64F472896675}"/>
              </a:ext>
            </a:extLst>
          </p:cNvPr>
          <p:cNvSpPr/>
          <p:nvPr/>
        </p:nvSpPr>
        <p:spPr bwMode="auto">
          <a:xfrm rot="2700000">
            <a:off x="10067082" y="3579454"/>
            <a:ext cx="1239837" cy="1239838"/>
          </a:xfrm>
          <a:prstGeom prst="roundRect">
            <a:avLst>
              <a:gd name="adj" fmla="val 18038"/>
            </a:avLst>
          </a:prstGeom>
          <a:solidFill>
            <a:srgbClr val="F8F8F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1">
              <a:latin typeface="Roboto" panose="02000000000000000000" pitchFamily="2" charset="0"/>
            </a:endParaRPr>
          </a:p>
        </p:txBody>
      </p:sp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8A6B9CDE-F67C-EB44-BED0-87F0B19E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E45D466-8EEB-8E4F-817A-380F1EC03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0A0129B-0D27-BE4F-B978-F3818F354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1974899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CE0904-360D-774A-9CE6-DD78D6E23B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3943" y="516406"/>
            <a:ext cx="10044113" cy="45570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76ACBD-0A80-F74A-9ECF-544AA0A5F4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3943" y="2522077"/>
            <a:ext cx="4532312" cy="1106027"/>
          </a:xfr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40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450F9FB-F2AC-6F40-9F4A-5DC6C83AC0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9194" y="3661304"/>
            <a:ext cx="3657241" cy="823299"/>
          </a:xfrm>
          <a:solidFill>
            <a:schemeClr val="bg1"/>
          </a:solidFill>
        </p:spPr>
        <p:txBody>
          <a:bodyPr anchor="ctr"/>
          <a:lstStyle>
            <a:lvl1pPr marL="0" indent="0" algn="l">
              <a:buNone/>
              <a:defRPr sz="28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E67B6FB-B8F8-C842-97AC-9EF88308E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9194" y="5384466"/>
            <a:ext cx="10058861" cy="823299"/>
          </a:xfrm>
        </p:spPr>
        <p:txBody>
          <a:bodyPr/>
          <a:lstStyle>
            <a:lvl1pPr marL="0" indent="0"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9" descr="Logo&#10;&#10;Description automatically generated">
            <a:extLst>
              <a:ext uri="{FF2B5EF4-FFF2-40B4-BE49-F238E27FC236}">
                <a16:creationId xmlns:a16="http://schemas.microsoft.com/office/drawing/2014/main" id="{F992691A-38F9-894B-9E50-AEC60ECA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617940-587C-8D45-82C8-12B3BB090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25C289-7141-9C4F-9079-522592808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7078552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&#10;&#10;Description automatically generated">
            <a:extLst>
              <a:ext uri="{FF2B5EF4-FFF2-40B4-BE49-F238E27FC236}">
                <a16:creationId xmlns:a16="http://schemas.microsoft.com/office/drawing/2014/main" id="{6F7E4FA6-F6DC-8948-BA6B-53490124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20637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A3A4D8-2A21-E849-81A2-24AB86134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en-US"/>
              <a:t>365 Retail Markets</a:t>
            </a: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5FC297-1D60-144E-8D86-DEA1E8AAE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4155111"/>
      </p:ext>
    </p:extLst>
  </p:cSld>
  <p:clrMapOvr>
    <a:masterClrMapping/>
  </p:clrMapOvr>
  <p:transition spd="slow" advClick="0">
    <p:wip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theme" Target="../theme/theme4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6A1F23-D512-4ACB-BD49-28FCB70E70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2300869-4490-4FFC-B9E7-1B84683AC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BC49D-F0F3-4B4B-94C2-C248155A7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fld id="{9C15B9A4-435F-445D-8D84-74D031221445}" type="datetime1">
              <a:rPr lang="en-US" smtClean="0"/>
              <a:t>5/30/2023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1A978-B12E-4A8F-AEC4-CF98DCE17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r>
              <a:rPr lang="id-ID"/>
              <a:t>CONFIDENTIAL - 365 Retail Markets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1AD17-1DEE-48AF-8CA3-6C553B01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fld id="{B5561EF1-CEC7-4759-98AB-5122E4563A0D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92122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53460E-C1E3-F346-BA54-E858D03541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57C544-E14C-3A40-91C5-9D8AFF180D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EB9BE-B88A-9D42-BE4A-D984166CA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fld id="{E8F6D862-EBD2-4C3C-937B-3276F67AEE36}" type="datetime1">
              <a:rPr lang="en-US" smtClean="0"/>
              <a:t>5/30/2023</a:t>
            </a:fld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082C8-B5CD-774D-A9F7-1AA2550A8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fld id="{892D14EF-65BF-4D42-BC09-4E8DDEE9865D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45428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53460E-C1E3-F346-BA54-E858D03541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57C544-E14C-3A40-91C5-9D8AFF180D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EB9BE-B88A-9D42-BE4A-D984166CA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46CE7D5-CF57-46EF-B807-FDD0502418D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082C8-B5CD-774D-A9F7-1AA2550A8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0">
                <a:solidFill>
                  <a:srgbClr val="89898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0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  <p:sldLayoutId id="2147484561" r:id="rId12"/>
    <p:sldLayoutId id="2147484562" r:id="rId13"/>
    <p:sldLayoutId id="2147484563" r:id="rId14"/>
    <p:sldLayoutId id="2147484564" r:id="rId15"/>
    <p:sldLayoutId id="2147484565" r:id="rId16"/>
    <p:sldLayoutId id="2147484566" r:id="rId17"/>
    <p:sldLayoutId id="2147484567" r:id="rId18"/>
    <p:sldLayoutId id="2147484568" r:id="rId19"/>
    <p:sldLayoutId id="2147484569" r:id="rId20"/>
    <p:sldLayoutId id="2147484570" r:id="rId21"/>
    <p:sldLayoutId id="2147484571" r:id="rId22"/>
    <p:sldLayoutId id="2147484572" r:id="rId23"/>
    <p:sldLayoutId id="2147484573" r:id="rId24"/>
    <p:sldLayoutId id="2147484549" r:id="rId25"/>
    <p:sldLayoutId id="2147483805" r:id="rId26"/>
    <p:sldLayoutId id="2147483836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</p:sldLayoutIdLst>
  <p:transition>
    <p:fade thruBlk="1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365" y="4563970"/>
            <a:ext cx="3905209" cy="2293790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7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29" y="4563970"/>
            <a:ext cx="9110166" cy="2293790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17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B468E-AE6E-43E6-981D-88D0F532FF03}"/>
              </a:ext>
            </a:extLst>
          </p:cNvPr>
          <p:cNvSpPr/>
          <p:nvPr/>
        </p:nvSpPr>
        <p:spPr>
          <a:xfrm>
            <a:off x="428" y="0"/>
            <a:ext cx="6953993" cy="5034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237D7A-7292-492F-A4D2-70EB18460C18}"/>
              </a:ext>
            </a:extLst>
          </p:cNvPr>
          <p:cNvSpPr/>
          <p:nvPr/>
        </p:nvSpPr>
        <p:spPr>
          <a:xfrm>
            <a:off x="-515" y="3547865"/>
            <a:ext cx="6963154" cy="1486830"/>
          </a:xfrm>
          <a:prstGeom prst="rect">
            <a:avLst/>
          </a:prstGeom>
          <a:solidFill>
            <a:srgbClr val="1D4491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69CEF1-1C3C-1261-84B2-CBC36712DEF3}"/>
              </a:ext>
            </a:extLst>
          </p:cNvPr>
          <p:cNvSpPr/>
          <p:nvPr/>
        </p:nvSpPr>
        <p:spPr>
          <a:xfrm>
            <a:off x="395415" y="1"/>
            <a:ext cx="560173" cy="5717058"/>
          </a:xfrm>
          <a:prstGeom prst="rect">
            <a:avLst/>
          </a:prstGeom>
          <a:solidFill>
            <a:srgbClr val="13294B"/>
          </a:solidFill>
          <a:ln>
            <a:solidFill>
              <a:srgbClr val="132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4C1EC3-B669-F7F4-887E-2D2A2EA512EA}"/>
              </a:ext>
            </a:extLst>
          </p:cNvPr>
          <p:cNvSpPr txBox="1">
            <a:spLocks/>
          </p:cNvSpPr>
          <p:nvPr/>
        </p:nvSpPr>
        <p:spPr bwMode="auto">
          <a:xfrm>
            <a:off x="1070039" y="3885348"/>
            <a:ext cx="5765153" cy="101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i="0" kern="1200">
                <a:solidFill>
                  <a:srgbClr val="22222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45717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35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53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71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ADM Async Promotions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17BFB3E1-5052-E55A-8E3C-5144C74D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46" y="291052"/>
            <a:ext cx="3020763" cy="3020763"/>
          </a:xfrm>
          <a:prstGeom prst="rect">
            <a:avLst/>
          </a:prstGeom>
        </p:spPr>
      </p:pic>
      <p:sp>
        <p:nvSpPr>
          <p:cNvPr id="12" name="Footer Placeholder 30">
            <a:extLst>
              <a:ext uri="{FF2B5EF4-FFF2-40B4-BE49-F238E27FC236}">
                <a16:creationId xmlns:a16="http://schemas.microsoft.com/office/drawing/2014/main" id="{44101992-50E0-8ACB-1330-7812EE9C24F9}"/>
              </a:ext>
            </a:extLst>
          </p:cNvPr>
          <p:cNvSpPr txBox="1">
            <a:spLocks/>
          </p:cNvSpPr>
          <p:nvPr/>
        </p:nvSpPr>
        <p:spPr>
          <a:xfrm>
            <a:off x="0" y="6589973"/>
            <a:ext cx="4114800" cy="2680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CONFIDENTIAL - 365 Retail Markets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A79BD-D127-54AD-297A-1D9744F22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3834" y="241"/>
            <a:ext cx="6136228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CB327F-9A2C-5D46-F94C-43E2D0DC3A97}"/>
              </a:ext>
            </a:extLst>
          </p:cNvPr>
          <p:cNvSpPr/>
          <p:nvPr/>
        </p:nvSpPr>
        <p:spPr>
          <a:xfrm>
            <a:off x="0" y="0"/>
            <a:ext cx="7334865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C15E7F-3F4E-7185-F5A6-A34E92A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13" y="3428842"/>
            <a:ext cx="6474870" cy="2557929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Updated Flow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532DF8-B06A-A1A9-66D5-ED547F4C5E35}"/>
              </a:ext>
            </a:extLst>
          </p:cNvPr>
          <p:cNvSpPr txBox="1">
            <a:spLocks/>
          </p:cNvSpPr>
          <p:nvPr/>
        </p:nvSpPr>
        <p:spPr>
          <a:xfrm>
            <a:off x="9351264" y="6407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561EF1-CEC7-4759-98AB-5122E4563A0D}" type="slidenum">
              <a:rPr lang="id-ID" altLang="en-US" smtClean="0"/>
              <a:pPr/>
              <a:t>10</a:t>
            </a:fld>
            <a:endParaRPr lang="id-ID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EE216-D58A-A935-C89A-FED265CD52DE}"/>
              </a:ext>
            </a:extLst>
          </p:cNvPr>
          <p:cNvSpPr/>
          <p:nvPr/>
        </p:nvSpPr>
        <p:spPr>
          <a:xfrm>
            <a:off x="7314972" y="0"/>
            <a:ext cx="5866083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EDD3CF7-7250-6705-FDF1-09DB6440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2012" y="1249131"/>
            <a:ext cx="6184490" cy="75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927DC-F1CC-A149-844F-AE4AB26E3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678" y="222648"/>
            <a:ext cx="941018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5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79057-65F3-0D4F-82A0-81094A1C1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340" y="1455705"/>
            <a:ext cx="5104929" cy="5024608"/>
          </a:xfrm>
        </p:spPr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Within ADM, Operators setup all applicable Promotion criteria:</a:t>
            </a:r>
          </a:p>
          <a:p>
            <a:pPr marL="971550" lvl="1" indent="-285750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Type</a:t>
            </a:r>
          </a:p>
          <a:p>
            <a:pPr marL="971550" lvl="1" indent="-285750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Orgs/Locations</a:t>
            </a:r>
          </a:p>
          <a:p>
            <a:pPr marL="971550" lvl="1" indent="-285750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Applicable Items/Categories</a:t>
            </a:r>
          </a:p>
          <a:p>
            <a:pPr marL="971550" lvl="1" indent="-285750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Discount Amount</a:t>
            </a:r>
          </a:p>
          <a:p>
            <a:pPr marL="971550" lvl="1" indent="-285750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Timing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User submits Promotion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At this point, the promotion flow completely changes in terms of the UI and UX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The User is notified that the promotion has been submitted, but the promo does NOT start to process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The promotion</a:t>
            </a:r>
            <a:r>
              <a:rPr lang="en-US" b="0" dirty="0">
                <a:latin typeface="Roboto"/>
                <a:ea typeface="Roboto"/>
                <a:cs typeface="Roboto"/>
              </a:rPr>
              <a:t> goes into a </a:t>
            </a:r>
            <a:r>
              <a:rPr lang="en-US" dirty="0">
                <a:latin typeface="Roboto"/>
                <a:ea typeface="Roboto"/>
                <a:cs typeface="Roboto"/>
              </a:rPr>
              <a:t>processing queue and will be addressed in a chronological order</a:t>
            </a:r>
          </a:p>
          <a:p>
            <a:pPr marL="971550" lvl="1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Promotions get processed in a first in, first out method</a:t>
            </a:r>
          </a:p>
          <a:p>
            <a:pPr marL="971550" lvl="1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There is a dedicated queue for Flash Sales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847F7-3D06-4417-A405-EEAA9B06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/>
                <a:ea typeface="Roboto Black"/>
                <a:cs typeface="Roboto Black"/>
              </a:rPr>
              <a:t>Updated Promotion Flow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79E3BB-887C-D24B-85AA-53BB6D80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198869-9596-28AB-130A-46319411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79" y="2235785"/>
            <a:ext cx="4973982" cy="34576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47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79E3BB-887C-D24B-85AA-53BB6D80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7" name="Picture 9" descr="Table&#10;&#10;Description automatically generated">
            <a:extLst>
              <a:ext uri="{FF2B5EF4-FFF2-40B4-BE49-F238E27FC236}">
                <a16:creationId xmlns:a16="http://schemas.microsoft.com/office/drawing/2014/main" id="{407A7C42-CFA9-8E0C-025C-EDF7D404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1348182"/>
            <a:ext cx="10838068" cy="4150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70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79057-65F3-0D4F-82A0-81094A1C1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340" y="1455705"/>
            <a:ext cx="5104929" cy="4030695"/>
          </a:xfrm>
        </p:spPr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When the promotion's</a:t>
            </a:r>
            <a:r>
              <a:rPr lang="en-US" b="0" dirty="0"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latin typeface="Roboto"/>
                <a:ea typeface="Roboto"/>
                <a:cs typeface="Roboto"/>
              </a:rPr>
              <a:t>spot in the queue is reached, it will begin processing to check for conflicts and will attempt to implement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If </a:t>
            </a:r>
            <a:r>
              <a:rPr lang="en-US" dirty="0">
                <a:latin typeface="Roboto"/>
                <a:ea typeface="Roboto"/>
                <a:cs typeface="Roboto"/>
              </a:rPr>
              <a:t>the processing is successful</a:t>
            </a:r>
            <a:r>
              <a:rPr lang="en-US" b="0" dirty="0">
                <a:latin typeface="Roboto"/>
                <a:ea typeface="Roboto"/>
                <a:cs typeface="Roboto"/>
              </a:rPr>
              <a:t>, the promo is created and ready to go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If </a:t>
            </a:r>
            <a:r>
              <a:rPr lang="en-US" dirty="0">
                <a:latin typeface="Roboto"/>
                <a:ea typeface="Roboto"/>
                <a:cs typeface="Roboto"/>
              </a:rPr>
              <a:t>the processing is unsuccessful</a:t>
            </a:r>
            <a:r>
              <a:rPr lang="en-US" b="0" dirty="0">
                <a:latin typeface="Roboto"/>
                <a:ea typeface="Roboto"/>
                <a:cs typeface="Roboto"/>
              </a:rPr>
              <a:t>, the promo “fails” and must be updated or cancelled</a:t>
            </a:r>
            <a:endParaRPr lang="en-US" dirty="0"/>
          </a:p>
          <a:p>
            <a:pPr marL="971550" lvl="1">
              <a:buFont typeface="Arial,Sans-Serif"/>
              <a:buChar char="•"/>
            </a:pPr>
            <a:r>
              <a:rPr lang="en-US" b="0" dirty="0">
                <a:latin typeface="Roboto"/>
                <a:ea typeface="Roboto Light"/>
                <a:cs typeface="Roboto Black"/>
              </a:rPr>
              <a:t>A user must ultimately make adjustments to the promotion and submit for another processing, or Cancel the promo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The User who submitted the promotion will receive an email stating if the promo is successful or unsuccessful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Additionally, there is new UI throughout ADM that shows all Users the status of the promo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847F7-3D06-4417-A405-EEAA9B06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Black"/>
                <a:ea typeface="Roboto Black"/>
                <a:cs typeface="Roboto Black"/>
              </a:rPr>
              <a:t>Updated Promotion Flow...</a:t>
            </a:r>
            <a:endParaRPr lang="en-US" dirty="0">
              <a:latin typeface="Roboto Black"/>
              <a:ea typeface="Roboto Black"/>
              <a:cs typeface="Roboto Black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79E3BB-887C-D24B-85AA-53BB6D80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7A5B27-D5F1-A575-FFD7-F7FFBCC8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618" y="1456987"/>
            <a:ext cx="4167808" cy="4452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75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79E3BB-887C-D24B-85AA-53BB6D80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95F9C4EB-5EEE-EDE6-CA90-2D3DDA3B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52" y="1358394"/>
            <a:ext cx="10849111" cy="4141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82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79057-65F3-0D4F-82A0-81094A1C1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340" y="1455705"/>
            <a:ext cx="5104929" cy="4847912"/>
          </a:xfrm>
        </p:spPr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Since there are vast differences now in how and when promotions are processed, ADM UI has been updated in numerous spots to communicate this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The submit promo modal is updated with additional detail on this process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The Admin &gt; Promotion page now is multi-tabbed</a:t>
            </a:r>
          </a:p>
          <a:p>
            <a:pPr marL="971550" lvl="1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Submitted: Shows promotions in the queue that are waiting, processing, or failed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L="971550" lvl="1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Processed: Shows promotions that are successfully processed and active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L="971550" lvl="1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When a promotion successfully processes, it moves from the Submitted to the Processed tab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L="971550" lvl="1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Users can View, Cancel, or Retry Submitted promotions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Roboto"/>
                <a:ea typeface="Roboto"/>
                <a:cs typeface="Roboto"/>
              </a:rPr>
              <a:t>The create/edit promo flow will show detailed conflicts that prevent the promo from processing</a:t>
            </a:r>
            <a:endParaRPr lang="en-US" dirty="0"/>
          </a:p>
          <a:p>
            <a:pPr marL="971550" lvl="1">
              <a:buFont typeface="Arial,Sans-Serif"/>
              <a:buChar char="•"/>
            </a:pPr>
            <a:r>
              <a:rPr lang="en-US" b="0" dirty="0">
                <a:latin typeface="Roboto"/>
                <a:ea typeface="Roboto"/>
                <a:cs typeface="Roboto"/>
              </a:rPr>
              <a:t>Users can make the necessary edits and submit the promo again for processing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L="285750" indent="-285750">
              <a:buFont typeface="Arial,Sans-Serif"/>
              <a:buChar char="•"/>
            </a:pPr>
            <a:endParaRPr lang="en-US" dirty="0">
              <a:latin typeface="Roboto"/>
              <a:ea typeface="Roboto"/>
              <a:cs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847F7-3D06-4417-A405-EEAA9B06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/>
                <a:ea typeface="Roboto Black"/>
                <a:cs typeface="Roboto Black"/>
              </a:rPr>
              <a:t>Updated ADM UI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79E3BB-887C-D24B-85AA-53BB6D80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94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79E3BB-887C-D24B-85AA-53BB6D80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7D5C86-C68C-F3B8-ECE3-B4EE377C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710979"/>
            <a:ext cx="10738677" cy="2884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9761DC-DF23-56B0-E1E0-FA30F82DC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53" y="3171342"/>
            <a:ext cx="5570330" cy="2668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62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CB327F-9A2C-5D46-F94C-43E2D0DC3A97}"/>
              </a:ext>
            </a:extLst>
          </p:cNvPr>
          <p:cNvSpPr/>
          <p:nvPr/>
        </p:nvSpPr>
        <p:spPr>
          <a:xfrm>
            <a:off x="0" y="0"/>
            <a:ext cx="7334865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C15E7F-3F4E-7185-F5A6-A34E92A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13" y="3428842"/>
            <a:ext cx="6474870" cy="2557929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User Impacts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532DF8-B06A-A1A9-66D5-ED547F4C5E35}"/>
              </a:ext>
            </a:extLst>
          </p:cNvPr>
          <p:cNvSpPr txBox="1">
            <a:spLocks/>
          </p:cNvSpPr>
          <p:nvPr/>
        </p:nvSpPr>
        <p:spPr>
          <a:xfrm>
            <a:off x="9351264" y="6407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561EF1-CEC7-4759-98AB-5122E4563A0D}" type="slidenum">
              <a:rPr lang="id-ID" altLang="en-US" smtClean="0"/>
              <a:pPr/>
              <a:t>17</a:t>
            </a:fld>
            <a:endParaRPr lang="id-ID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EE216-D58A-A935-C89A-FED265CD52DE}"/>
              </a:ext>
            </a:extLst>
          </p:cNvPr>
          <p:cNvSpPr/>
          <p:nvPr/>
        </p:nvSpPr>
        <p:spPr>
          <a:xfrm>
            <a:off x="7314972" y="0"/>
            <a:ext cx="5866083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EDD3CF7-7250-6705-FDF1-09DB6440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2012" y="1249131"/>
            <a:ext cx="6184490" cy="75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927DC-F1CC-A149-844F-AE4AB26E3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678" y="222648"/>
            <a:ext cx="941018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79057-65F3-0D4F-82A0-81094A1C1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340" y="1455705"/>
            <a:ext cx="5104929" cy="4737477"/>
          </a:xfrm>
        </p:spPr>
        <p:txBody>
          <a:bodyPr/>
          <a:lstStyle/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Promotions are no longer processed real-time when submitted</a:t>
            </a:r>
            <a:endParaRPr lang="en-US" dirty="0"/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Users must be more engaged with the process now to verify if the promotion has actually been implemented</a:t>
            </a:r>
            <a:endParaRPr lang="en-US" dirty="0">
              <a:solidFill>
                <a:srgbClr val="22202C"/>
              </a:solidFill>
              <a:latin typeface="Roboto"/>
              <a:ea typeface="Roboto Black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Users gain insights into promotions via the updated ADM UI and new confirmation emails</a:t>
            </a:r>
            <a:endParaRPr lang="en-US" dirty="0">
              <a:latin typeface="Roboto"/>
              <a:ea typeface="Roboto Black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Existing promotions can still be edited, however the adjustments must be processed as well</a:t>
            </a:r>
            <a:endParaRPr lang="en-US" dirty="0"/>
          </a:p>
          <a:p>
            <a:pPr marL="971550" lvl="1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Promotion stays active but the changes are not implemented</a:t>
            </a:r>
            <a:endParaRPr lang="en-US" dirty="0"/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These updates will allow Operators of all sizes to create and apply promotions as needed</a:t>
            </a:r>
            <a:endParaRPr lang="en-US" dirty="0"/>
          </a:p>
          <a:p>
            <a:pPr marL="285750" indent="-285750">
              <a:buChar char="•"/>
            </a:pPr>
            <a:r>
              <a:rPr lang="en-US" dirty="0">
                <a:latin typeface="Roboto"/>
                <a:ea typeface="Roboto Black"/>
                <a:cs typeface="Roboto Black"/>
              </a:rPr>
              <a:t>Releasing in late June</a:t>
            </a:r>
            <a:endParaRPr lang="en-US" dirty="0">
              <a:latin typeface="Roboto"/>
              <a:ea typeface="Roboto Blac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847F7-3D06-4417-A405-EEAA9B06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/>
                <a:ea typeface="Roboto Black"/>
                <a:cs typeface="Roboto Black"/>
              </a:rPr>
              <a:t>User Impacts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79E3BB-887C-D24B-85AA-53BB6D80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26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CB327F-9A2C-5D46-F94C-43E2D0DC3A97}"/>
              </a:ext>
            </a:extLst>
          </p:cNvPr>
          <p:cNvSpPr/>
          <p:nvPr/>
        </p:nvSpPr>
        <p:spPr>
          <a:xfrm>
            <a:off x="0" y="0"/>
            <a:ext cx="7334865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532DF8-B06A-A1A9-66D5-ED547F4C5E35}"/>
              </a:ext>
            </a:extLst>
          </p:cNvPr>
          <p:cNvSpPr txBox="1">
            <a:spLocks/>
          </p:cNvSpPr>
          <p:nvPr/>
        </p:nvSpPr>
        <p:spPr>
          <a:xfrm>
            <a:off x="9351264" y="6407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561EF1-CEC7-4759-98AB-5122E4563A0D}" type="slidenum">
              <a:rPr lang="id-ID" altLang="en-US" smtClean="0"/>
              <a:pPr/>
              <a:t>19</a:t>
            </a:fld>
            <a:endParaRPr lang="id-ID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EE216-D58A-A935-C89A-FED265CD52DE}"/>
              </a:ext>
            </a:extLst>
          </p:cNvPr>
          <p:cNvSpPr/>
          <p:nvPr/>
        </p:nvSpPr>
        <p:spPr>
          <a:xfrm>
            <a:off x="5846190" y="0"/>
            <a:ext cx="7334865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EDD3CF7-7250-6705-FDF1-09DB6440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2012" y="1249131"/>
            <a:ext cx="6184490" cy="75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927DC-F1CC-A149-844F-AE4AB26E3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678" y="222648"/>
            <a:ext cx="941018" cy="9410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3C15E7F-3F4E-7185-F5A6-A34E92A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78" y="4445707"/>
            <a:ext cx="4856674" cy="1828902"/>
          </a:xfrm>
        </p:spPr>
        <p:txBody>
          <a:bodyPr/>
          <a:lstStyle/>
          <a:p>
            <a:r>
              <a:rPr lang="en-US" sz="660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3080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4" descr="A person drinking from a glass&#10;&#10;Description automatically generated with medium confidence">
            <a:extLst>
              <a:ext uri="{FF2B5EF4-FFF2-40B4-BE49-F238E27FC236}">
                <a16:creationId xmlns:a16="http://schemas.microsoft.com/office/drawing/2014/main" id="{6C29A6A3-22CB-5EE8-C0D9-95F3D222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r="38567"/>
          <a:stretch>
            <a:fillRect/>
          </a:stretch>
        </p:blipFill>
        <p:spPr>
          <a:xfrm>
            <a:off x="10307969" y="1203158"/>
            <a:ext cx="2381650" cy="5500589"/>
          </a:xfrm>
          <a:prstGeom prst="rect">
            <a:avLst/>
          </a:prstGeom>
        </p:spPr>
      </p:pic>
      <p:pic>
        <p:nvPicPr>
          <p:cNvPr id="9" name="Picture Placeholder 10" descr="A person holding a phone and looking at his phone&#10;&#10;Description automatically generated with medium confidence">
            <a:extLst>
              <a:ext uri="{FF2B5EF4-FFF2-40B4-BE49-F238E27FC236}">
                <a16:creationId xmlns:a16="http://schemas.microsoft.com/office/drawing/2014/main" id="{5FA49801-23AD-04EA-ED05-B25D12DB2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3" r="21483"/>
          <a:stretch>
            <a:fillRect/>
          </a:stretch>
        </p:blipFill>
        <p:spPr>
          <a:xfrm>
            <a:off x="7605163" y="1203158"/>
            <a:ext cx="2351506" cy="2750294"/>
          </a:xfrm>
          <a:prstGeom prst="rect">
            <a:avLst/>
          </a:prstGeom>
        </p:spPr>
      </p:pic>
      <p:pic>
        <p:nvPicPr>
          <p:cNvPr id="10" name="Picture Placeholder 12" descr="Two people sitting at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A4354F08-5CFE-E24D-4B74-4445E4136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 r="19909"/>
          <a:stretch>
            <a:fillRect/>
          </a:stretch>
        </p:blipFill>
        <p:spPr>
          <a:xfrm>
            <a:off x="7605163" y="4104721"/>
            <a:ext cx="2351506" cy="2599027"/>
          </a:xfrm>
          <a:prstGeom prst="rect">
            <a:avLst/>
          </a:prstGeom>
        </p:spPr>
      </p:pic>
      <p:sp>
        <p:nvSpPr>
          <p:cNvPr id="6" name="Footer Placeholder 30">
            <a:extLst>
              <a:ext uri="{FF2B5EF4-FFF2-40B4-BE49-F238E27FC236}">
                <a16:creationId xmlns:a16="http://schemas.microsoft.com/office/drawing/2014/main" id="{FD8E97F2-B020-2348-CD58-8E7D114E2F4D}"/>
              </a:ext>
            </a:extLst>
          </p:cNvPr>
          <p:cNvSpPr txBox="1">
            <a:spLocks/>
          </p:cNvSpPr>
          <p:nvPr/>
        </p:nvSpPr>
        <p:spPr>
          <a:xfrm>
            <a:off x="0" y="6580829"/>
            <a:ext cx="4114800" cy="2680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CONFIDENTIAL - 365 Retail Markets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45B63BE-492D-5B7B-A742-80D265CA4565}"/>
              </a:ext>
            </a:extLst>
          </p:cNvPr>
          <p:cNvSpPr txBox="1">
            <a:spLocks/>
          </p:cNvSpPr>
          <p:nvPr/>
        </p:nvSpPr>
        <p:spPr>
          <a:xfrm>
            <a:off x="9351264" y="6407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561EF1-CEC7-4759-98AB-5122E4563A0D}" type="slidenum">
              <a:rPr lang="id-ID" altLang="en-US" smtClean="0"/>
              <a:pPr/>
              <a:t>2</a:t>
            </a:fld>
            <a:endParaRPr lang="id-ID" alt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9FC61B2-A7D1-7EB9-9376-031FE688543A}"/>
              </a:ext>
            </a:extLst>
          </p:cNvPr>
          <p:cNvSpPr txBox="1">
            <a:spLocks/>
          </p:cNvSpPr>
          <p:nvPr/>
        </p:nvSpPr>
        <p:spPr>
          <a:xfrm>
            <a:off x="947891" y="1397320"/>
            <a:ext cx="4421188" cy="58256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320CAF-E55A-D4B0-DD14-63D09B4C8A22}"/>
              </a:ext>
            </a:extLst>
          </p:cNvPr>
          <p:cNvSpPr txBox="1"/>
          <p:nvPr/>
        </p:nvSpPr>
        <p:spPr>
          <a:xfrm>
            <a:off x="1061357" y="2530928"/>
            <a:ext cx="3902528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Roboto"/>
                <a:ea typeface="Roboto"/>
                <a:cs typeface="Calibri" panose="020F0502020204030204"/>
              </a:rPr>
              <a:t>Promo Overview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Roboto"/>
                <a:ea typeface="Roboto"/>
                <a:cs typeface="Calibri" panose="020F0502020204030204"/>
              </a:rPr>
              <a:t>Historical Usage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Roboto"/>
                <a:ea typeface="Roboto"/>
                <a:cs typeface="Calibri" panose="020F0502020204030204"/>
              </a:rPr>
              <a:t>Reasoning for Updates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Roboto"/>
                <a:ea typeface="Roboto"/>
                <a:cs typeface="Calibri" panose="020F0502020204030204"/>
              </a:rPr>
              <a:t>Updated Usage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Roboto"/>
                <a:ea typeface="Roboto"/>
                <a:cs typeface="Calibri" panose="020F0502020204030204"/>
              </a:rPr>
              <a:t>User Impacts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0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CB327F-9A2C-5D46-F94C-43E2D0DC3A97}"/>
              </a:ext>
            </a:extLst>
          </p:cNvPr>
          <p:cNvSpPr/>
          <p:nvPr/>
        </p:nvSpPr>
        <p:spPr>
          <a:xfrm>
            <a:off x="0" y="0"/>
            <a:ext cx="7334865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C15E7F-3F4E-7185-F5A6-A34E92A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13" y="3428842"/>
            <a:ext cx="6474870" cy="2557929"/>
          </a:xfrm>
        </p:spPr>
        <p:txBody>
          <a:bodyPr/>
          <a:lstStyle/>
          <a:p>
            <a:r>
              <a:rPr lang="en-US" sz="660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Promo Overview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532DF8-B06A-A1A9-66D5-ED547F4C5E35}"/>
              </a:ext>
            </a:extLst>
          </p:cNvPr>
          <p:cNvSpPr txBox="1">
            <a:spLocks/>
          </p:cNvSpPr>
          <p:nvPr/>
        </p:nvSpPr>
        <p:spPr>
          <a:xfrm>
            <a:off x="9351264" y="6407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561EF1-CEC7-4759-98AB-5122E4563A0D}" type="slidenum">
              <a:rPr lang="id-ID" altLang="en-US" smtClean="0"/>
              <a:pPr/>
              <a:t>3</a:t>
            </a:fld>
            <a:endParaRPr lang="id-ID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EE216-D58A-A935-C89A-FED265CD52DE}"/>
              </a:ext>
            </a:extLst>
          </p:cNvPr>
          <p:cNvSpPr/>
          <p:nvPr/>
        </p:nvSpPr>
        <p:spPr>
          <a:xfrm>
            <a:off x="7314972" y="0"/>
            <a:ext cx="5866083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EDD3CF7-7250-6705-FDF1-09DB6440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2012" y="1249131"/>
            <a:ext cx="6184490" cy="75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927DC-F1CC-A149-844F-AE4AB26E3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678" y="222648"/>
            <a:ext cx="941018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3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79057-65F3-0D4F-82A0-81094A1C1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340" y="1455705"/>
            <a:ext cx="5104929" cy="4727380"/>
          </a:xfrm>
        </p:spPr>
        <p:txBody>
          <a:bodyPr/>
          <a:lstStyle/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Promotions allows Operators to influence consumer behaviors in terms of what items are purchased and when they are purchased</a:t>
            </a:r>
            <a:endParaRPr lang="en-US" dirty="0">
              <a:solidFill>
                <a:srgbClr val="22202C"/>
              </a:solidFill>
              <a:latin typeface="Roboto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Three available Promotion types:</a:t>
            </a:r>
            <a:endParaRPr lang="en-US" dirty="0">
              <a:solidFill>
                <a:srgbClr val="22202C"/>
              </a:solidFill>
              <a:latin typeface="Roboto"/>
            </a:endParaRPr>
          </a:p>
          <a:p>
            <a:pPr marL="971550" lvl="1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Tender: Payment method based</a:t>
            </a:r>
            <a:endParaRPr lang="en-US" b="0" dirty="0">
              <a:solidFill>
                <a:srgbClr val="22202C"/>
              </a:solidFill>
              <a:latin typeface="Roboto"/>
              <a:ea typeface="Roboto Light" panose="02000000000000000000" pitchFamily="2" charset="0"/>
            </a:endParaRPr>
          </a:p>
          <a:p>
            <a:pPr marL="971550" lvl="1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On-Screen: Particular Items/Categories</a:t>
            </a:r>
            <a:endParaRPr lang="en-US" b="0" dirty="0">
              <a:solidFill>
                <a:srgbClr val="22202C"/>
              </a:solidFill>
              <a:latin typeface="Roboto"/>
              <a:ea typeface="Roboto Light" panose="02000000000000000000" pitchFamily="2" charset="0"/>
            </a:endParaRPr>
          </a:p>
          <a:p>
            <a:pPr marL="971550" lvl="1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Bundle: Groups of Items/Categories</a:t>
            </a:r>
            <a:endParaRPr lang="en-US" b="0" dirty="0">
              <a:latin typeface="Roboto"/>
              <a:ea typeface="Roboto Light" panose="02000000000000000000" pitchFamily="2" charset="0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"/>
                <a:cs typeface="Roboto"/>
              </a:rPr>
              <a:t>Promotions discount transactions or products by a percentage or flat amount</a:t>
            </a:r>
            <a:endParaRPr lang="en-US" dirty="0">
              <a:solidFill>
                <a:srgbClr val="22202C"/>
              </a:solidFill>
              <a:latin typeface="Roboto"/>
              <a:ea typeface="Roboto Black"/>
              <a:cs typeface="Roboto Black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Operators can set various criteria:</a:t>
            </a:r>
            <a:endParaRPr lang="en-US" dirty="0">
              <a:solidFill>
                <a:srgbClr val="22202C"/>
              </a:solidFill>
              <a:latin typeface="Roboto"/>
            </a:endParaRPr>
          </a:p>
          <a:p>
            <a:pPr marL="971550" lvl="1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Orgs</a:t>
            </a:r>
            <a:endParaRPr lang="en-US" b="0">
              <a:solidFill>
                <a:srgbClr val="22202C"/>
              </a:solidFill>
              <a:latin typeface="Roboto"/>
              <a:ea typeface="Roboto Light" panose="02000000000000000000" pitchFamily="2" charset="0"/>
            </a:endParaRPr>
          </a:p>
          <a:p>
            <a:pPr marL="971550" lvl="1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Locations</a:t>
            </a:r>
            <a:endParaRPr lang="en-US" b="0" dirty="0">
              <a:solidFill>
                <a:srgbClr val="22202C"/>
              </a:solidFill>
              <a:latin typeface="Roboto"/>
              <a:ea typeface="Roboto Light" panose="02000000000000000000" pitchFamily="2" charset="0"/>
            </a:endParaRPr>
          </a:p>
          <a:p>
            <a:pPr marL="971550" lvl="1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Tender type</a:t>
            </a:r>
            <a:endParaRPr lang="en-US" b="0">
              <a:solidFill>
                <a:srgbClr val="22202C"/>
              </a:solidFill>
              <a:latin typeface="Roboto"/>
              <a:ea typeface="Roboto Light" panose="02000000000000000000" pitchFamily="2" charset="0"/>
            </a:endParaRPr>
          </a:p>
          <a:p>
            <a:pPr marL="971550" lvl="1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Products</a:t>
            </a:r>
            <a:endParaRPr lang="en-US" b="0" dirty="0">
              <a:solidFill>
                <a:srgbClr val="22202C"/>
              </a:solidFill>
              <a:latin typeface="Roboto"/>
              <a:ea typeface="Roboto Light" panose="02000000000000000000" pitchFamily="2" charset="0"/>
            </a:endParaRPr>
          </a:p>
          <a:p>
            <a:pPr marL="971550" lvl="1">
              <a:buChar char="•"/>
            </a:pPr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Timeframes</a:t>
            </a:r>
            <a:endParaRPr lang="en-US" b="0" dirty="0">
              <a:latin typeface="Roboto"/>
              <a:ea typeface="Roboto Black"/>
            </a:endParaRPr>
          </a:p>
          <a:p>
            <a:pPr marL="971550" lvl="1"/>
            <a:r>
              <a:rPr lang="en-US" b="0" dirty="0">
                <a:latin typeface="Roboto"/>
                <a:ea typeface="Roboto Black"/>
                <a:cs typeface="Roboto Black"/>
              </a:rPr>
              <a:t>Consumer Roles</a:t>
            </a:r>
          </a:p>
          <a:p>
            <a:endParaRPr lang="en-US" b="1" dirty="0">
              <a:latin typeface="Roboto Black"/>
              <a:ea typeface="Roboto Blac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847F7-3D06-4417-A405-EEAA9B06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Black"/>
                <a:ea typeface="Roboto Black"/>
                <a:cs typeface="Roboto Black"/>
              </a:rPr>
              <a:t>Types of Promotions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79E3BB-887C-D24B-85AA-53BB6D80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664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CB327F-9A2C-5D46-F94C-43E2D0DC3A97}"/>
              </a:ext>
            </a:extLst>
          </p:cNvPr>
          <p:cNvSpPr/>
          <p:nvPr/>
        </p:nvSpPr>
        <p:spPr>
          <a:xfrm>
            <a:off x="0" y="0"/>
            <a:ext cx="7334865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C15E7F-3F4E-7185-F5A6-A34E92A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13" y="3428842"/>
            <a:ext cx="6474870" cy="2557929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Historical Usage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532DF8-B06A-A1A9-66D5-ED547F4C5E35}"/>
              </a:ext>
            </a:extLst>
          </p:cNvPr>
          <p:cNvSpPr txBox="1">
            <a:spLocks/>
          </p:cNvSpPr>
          <p:nvPr/>
        </p:nvSpPr>
        <p:spPr>
          <a:xfrm>
            <a:off x="9351264" y="6407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561EF1-CEC7-4759-98AB-5122E4563A0D}" type="slidenum">
              <a:rPr lang="id-ID" altLang="en-US" smtClean="0"/>
              <a:pPr/>
              <a:t>5</a:t>
            </a:fld>
            <a:endParaRPr lang="id-ID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EE216-D58A-A935-C89A-FED265CD52DE}"/>
              </a:ext>
            </a:extLst>
          </p:cNvPr>
          <p:cNvSpPr/>
          <p:nvPr/>
        </p:nvSpPr>
        <p:spPr>
          <a:xfrm>
            <a:off x="7314972" y="0"/>
            <a:ext cx="5866083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EDD3CF7-7250-6705-FDF1-09DB6440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2012" y="1249131"/>
            <a:ext cx="6184490" cy="75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927DC-F1CC-A149-844F-AE4AB26E3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678" y="222648"/>
            <a:ext cx="941018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79057-65F3-0D4F-82A0-81094A1C1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340" y="1455705"/>
            <a:ext cx="5104929" cy="4914173"/>
          </a:xfrm>
        </p:spPr>
        <p:txBody>
          <a:bodyPr/>
          <a:lstStyle/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Within ADM, Operators setup all applicable Promotion criteria:</a:t>
            </a:r>
            <a:endParaRPr lang="en-US" dirty="0">
              <a:latin typeface="Roboto"/>
            </a:endParaRPr>
          </a:p>
          <a:p>
            <a:pPr marL="971550" lvl="1" indent="-285750">
              <a:buChar char="•"/>
            </a:pPr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Type</a:t>
            </a:r>
          </a:p>
          <a:p>
            <a:pPr marL="971550" lvl="1" indent="-285750">
              <a:buChar char="•"/>
            </a:pPr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Orgs/Locations</a:t>
            </a:r>
            <a:endParaRPr lang="en-US" dirty="0">
              <a:solidFill>
                <a:srgbClr val="22202C"/>
              </a:solidFill>
              <a:latin typeface="Roboto"/>
              <a:ea typeface="Roboto Black"/>
              <a:cs typeface="Roboto Black"/>
            </a:endParaRPr>
          </a:p>
          <a:p>
            <a:pPr marL="971550" lvl="1" indent="-285750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Applicable Items/Categories</a:t>
            </a:r>
            <a:endParaRPr lang="en-US" dirty="0">
              <a:solidFill>
                <a:srgbClr val="22202C"/>
              </a:solidFill>
              <a:latin typeface="Roboto"/>
              <a:ea typeface="Roboto Black"/>
              <a:cs typeface="Roboto Black"/>
            </a:endParaRPr>
          </a:p>
          <a:p>
            <a:pPr marL="971550" lvl="1" indent="-285750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Discount Amount</a:t>
            </a:r>
          </a:p>
          <a:p>
            <a:pPr marL="971550" lvl="1" indent="-285750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Timing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User submits Promotion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ADM begins to process the promotion within the UI, running all conflict checks and setting up the promotion</a:t>
            </a:r>
          </a:p>
          <a:p>
            <a:pPr marL="971550" lvl="1" indent="-285750"/>
            <a:r>
              <a:rPr lang="en-US" b="0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There are conflict checks to ensure that the same promotion isn't setup multiple times (by location, product, tender, timeframe)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ADM runs through the entire promotion to determine if it can be setup and applied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847F7-3D06-4417-A405-EEAA9B06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/>
                <a:ea typeface="Roboto Black"/>
                <a:cs typeface="Roboto Black"/>
              </a:rPr>
              <a:t>How Promotions Worked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79E3BB-887C-D24B-85AA-53BB6D80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8612DF-2FAD-85DD-3185-CF1B5819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444" y="2046806"/>
            <a:ext cx="5393635" cy="3725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91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79057-65F3-0D4F-82A0-81094A1C1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340" y="1455705"/>
            <a:ext cx="5104929" cy="4914173"/>
          </a:xfrm>
        </p:spPr>
        <p:txBody>
          <a:bodyPr/>
          <a:lstStyle/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Again, the processing is happening real-time, right within ADM</a:t>
            </a:r>
            <a:endParaRPr lang="en-US" dirty="0">
              <a:solidFill>
                <a:srgbClr val="22202C"/>
              </a:solidFill>
              <a:latin typeface="Roboto"/>
              <a:ea typeface="Roboto Black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As soon as ADM has processed the promotion, the User will receive feedback on the results</a:t>
            </a:r>
            <a:endParaRPr lang="en-US" dirty="0"/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If there were no conflicts or issues, the promotion is successfully created and ready to start running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22202C"/>
                </a:solidFill>
                <a:latin typeface="Roboto"/>
                <a:ea typeface="Roboto Black"/>
                <a:cs typeface="Roboto Black"/>
              </a:rPr>
              <a:t>If there were conflicts or issues, the promotion is not created, and the user must exit or update the conflicting criteria and try again</a:t>
            </a:r>
          </a:p>
          <a:p>
            <a:pPr marL="971550" lvl="1" indent="-285750"/>
            <a:r>
              <a:rPr lang="en-US" b="0" dirty="0">
                <a:latin typeface="Roboto"/>
                <a:ea typeface="Roboto Black"/>
                <a:cs typeface="Roboto Black"/>
              </a:rPr>
              <a:t>For example, the user may need to change the applicable locations, selected products, or the timing of the promotion</a:t>
            </a:r>
          </a:p>
          <a:p>
            <a:pPr marL="285750" indent="-285750">
              <a:buChar char="•"/>
            </a:pPr>
            <a:r>
              <a:rPr lang="en-US" dirty="0">
                <a:latin typeface="Roboto"/>
                <a:ea typeface="Roboto Black"/>
                <a:cs typeface="Roboto Black"/>
              </a:rPr>
              <a:t>At any point after the promotion was created, the User could go back into ADM, make adjustments, and submit the promotion again</a:t>
            </a:r>
            <a:endParaRPr lang="en-US" b="0" dirty="0">
              <a:latin typeface="Roboto"/>
              <a:ea typeface="Roboto Black"/>
              <a:cs typeface="Roboto Blac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847F7-3D06-4417-A405-EEAA9B06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/>
                <a:ea typeface="Roboto Black"/>
                <a:cs typeface="Roboto Black"/>
              </a:rPr>
              <a:t>How Promotions Worked...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79E3BB-887C-D24B-85AA-53BB6D80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0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CB327F-9A2C-5D46-F94C-43E2D0DC3A97}"/>
              </a:ext>
            </a:extLst>
          </p:cNvPr>
          <p:cNvSpPr/>
          <p:nvPr/>
        </p:nvSpPr>
        <p:spPr>
          <a:xfrm>
            <a:off x="0" y="0"/>
            <a:ext cx="7334865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C15E7F-3F4E-7185-F5A6-A34E92A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13" y="3428842"/>
            <a:ext cx="6474870" cy="2557929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Why Make Updates?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532DF8-B06A-A1A9-66D5-ED547F4C5E35}"/>
              </a:ext>
            </a:extLst>
          </p:cNvPr>
          <p:cNvSpPr txBox="1">
            <a:spLocks/>
          </p:cNvSpPr>
          <p:nvPr/>
        </p:nvSpPr>
        <p:spPr>
          <a:xfrm>
            <a:off x="9351264" y="6407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561EF1-CEC7-4759-98AB-5122E4563A0D}" type="slidenum">
              <a:rPr lang="id-ID" altLang="en-US" smtClean="0"/>
              <a:pPr/>
              <a:t>8</a:t>
            </a:fld>
            <a:endParaRPr lang="id-ID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EE216-D58A-A935-C89A-FED265CD52DE}"/>
              </a:ext>
            </a:extLst>
          </p:cNvPr>
          <p:cNvSpPr/>
          <p:nvPr/>
        </p:nvSpPr>
        <p:spPr>
          <a:xfrm>
            <a:off x="7314972" y="0"/>
            <a:ext cx="5866083" cy="6858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EDD3CF7-7250-6705-FDF1-09DB6440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02012" y="1249131"/>
            <a:ext cx="6184490" cy="75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927DC-F1CC-A149-844F-AE4AB26E3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678" y="222648"/>
            <a:ext cx="941018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79057-65F3-0D4F-82A0-81094A1C1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340" y="1455705"/>
            <a:ext cx="5104929" cy="4030695"/>
          </a:xfrm>
        </p:spPr>
        <p:txBody>
          <a:bodyPr/>
          <a:lstStyle/>
          <a:p>
            <a:pPr marL="285750" indent="-285750">
              <a:buChar char="•"/>
            </a:pPr>
            <a:r>
              <a:rPr lang="en-US" dirty="0">
                <a:latin typeface="Roboto"/>
                <a:ea typeface="Roboto Black"/>
                <a:cs typeface="Roboto Black"/>
              </a:rPr>
              <a:t>As we continue to add more Orgs, Locations, and Products to ADM, we have to become more scalable and service oriented</a:t>
            </a:r>
            <a:endParaRPr lang="en-US" dirty="0">
              <a:latin typeface="Roboto"/>
              <a:cs typeface="Roboto Black"/>
            </a:endParaRPr>
          </a:p>
          <a:p>
            <a:pPr marL="971550" lvl="1" indent="-285750"/>
            <a:r>
              <a:rPr lang="en-US" b="0" dirty="0">
                <a:latin typeface="Roboto"/>
                <a:ea typeface="Roboto Black"/>
                <a:cs typeface="Roboto Black"/>
              </a:rPr>
              <a:t>APIs are a more reliable and effective method to take actions as opposed to just within the UI</a:t>
            </a:r>
            <a:endParaRPr lang="en-US" b="0" dirty="0">
              <a:latin typeface="Roboto"/>
              <a:ea typeface="Roboto Light"/>
              <a:cs typeface="Roboto Black"/>
            </a:endParaRPr>
          </a:p>
          <a:p>
            <a:pPr marL="285750" indent="-285750">
              <a:buChar char="•"/>
            </a:pPr>
            <a:r>
              <a:rPr lang="en-US" dirty="0">
                <a:latin typeface="Roboto"/>
                <a:ea typeface="Roboto Black"/>
                <a:cs typeface="Roboto Black"/>
              </a:rPr>
              <a:t>Similarly, reducing the load on ADM an moving it to services will help ADM performance as a whole</a:t>
            </a:r>
          </a:p>
          <a:p>
            <a:pPr marL="285750" indent="-285750">
              <a:buChar char="•"/>
            </a:pPr>
            <a:r>
              <a:rPr lang="en-US" dirty="0">
                <a:latin typeface="Roboto"/>
                <a:ea typeface="Roboto Black"/>
                <a:cs typeface="Roboto Black"/>
              </a:rPr>
              <a:t>We need to allow Operators of all sizes to create </a:t>
            </a:r>
            <a:r>
              <a:rPr lang="en-US" dirty="0">
                <a:latin typeface="Roboto"/>
                <a:ea typeface="Roboto Black"/>
              </a:rPr>
              <a:t>and process any promotion they come up with, making the functionality usable and more reliable</a:t>
            </a:r>
          </a:p>
          <a:p>
            <a:pPr marL="971550" lvl="1" indent="-285750"/>
            <a:r>
              <a:rPr lang="en-US" b="0" dirty="0">
                <a:latin typeface="Roboto"/>
                <a:ea typeface="Roboto Black"/>
              </a:rPr>
              <a:t>Eliminate long wait times and promotions timing out when trying to create them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847F7-3D06-4417-A405-EEAA9B06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Black"/>
                <a:ea typeface="Roboto Black"/>
                <a:cs typeface="Roboto Black"/>
              </a:rPr>
              <a:t>Why Make Updates to Promos?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779E3BB-887C-D24B-85AA-53BB6D804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37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365 Colors 2021">
      <a:dk1>
        <a:srgbClr val="22202C"/>
      </a:dk1>
      <a:lt1>
        <a:srgbClr val="FFFFFF"/>
      </a:lt1>
      <a:dk2>
        <a:srgbClr val="787CA9"/>
      </a:dk2>
      <a:lt2>
        <a:srgbClr val="F1EFE7"/>
      </a:lt2>
      <a:accent1>
        <a:srgbClr val="2455D9"/>
      </a:accent1>
      <a:accent2>
        <a:srgbClr val="C7204D"/>
      </a:accent2>
      <a:accent3>
        <a:srgbClr val="6C535B"/>
      </a:accent3>
      <a:accent4>
        <a:srgbClr val="E28E2C"/>
      </a:accent4>
      <a:accent5>
        <a:srgbClr val="41805E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3">
  <a:themeElements>
    <a:clrScheme name="365 Colors 2021">
      <a:dk1>
        <a:srgbClr val="22202C"/>
      </a:dk1>
      <a:lt1>
        <a:srgbClr val="FFFFFF"/>
      </a:lt1>
      <a:dk2>
        <a:srgbClr val="787CA9"/>
      </a:dk2>
      <a:lt2>
        <a:srgbClr val="F1EFE7"/>
      </a:lt2>
      <a:accent1>
        <a:srgbClr val="2455D9"/>
      </a:accent1>
      <a:accent2>
        <a:srgbClr val="C7204D"/>
      </a:accent2>
      <a:accent3>
        <a:srgbClr val="6C535B"/>
      </a:accent3>
      <a:accent4>
        <a:srgbClr val="E28E2C"/>
      </a:accent4>
      <a:accent5>
        <a:srgbClr val="41805E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02B9489E-1860-0E49-B73C-44D09A890F64}" vid="{EC98CF4C-DB6F-8F47-BD75-80DEC0D377E8}"/>
    </a:ext>
  </a:extLst>
</a:theme>
</file>

<file path=ppt/theme/theme4.xml><?xml version="1.0" encoding="utf-8"?>
<a:theme xmlns:a="http://schemas.openxmlformats.org/drawingml/2006/main" name="365-Blank-Theme-Template">
  <a:themeElements>
    <a:clrScheme name="365 Colors 2021">
      <a:dk1>
        <a:srgbClr val="22202C"/>
      </a:dk1>
      <a:lt1>
        <a:srgbClr val="FFFFFF"/>
      </a:lt1>
      <a:dk2>
        <a:srgbClr val="787CA9"/>
      </a:dk2>
      <a:lt2>
        <a:srgbClr val="F1EFE7"/>
      </a:lt2>
      <a:accent1>
        <a:srgbClr val="2455D9"/>
      </a:accent1>
      <a:accent2>
        <a:srgbClr val="C7204D"/>
      </a:accent2>
      <a:accent3>
        <a:srgbClr val="6C535B"/>
      </a:accent3>
      <a:accent4>
        <a:srgbClr val="E28E2C"/>
      </a:accent4>
      <a:accent5>
        <a:srgbClr val="41805E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5-Blank-Theme-Template" id="{5A0201E5-91ED-BF44-95FA-F1434C19B7C6}" vid="{05BBB748-F290-3747-BECB-124014E793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1270</TotalTime>
  <Words>861</Words>
  <Application>Microsoft Office PowerPoint</Application>
  <PresentationFormat>Widescreen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Arial,Sans-Serif</vt:lpstr>
      <vt:lpstr>Calibri</vt:lpstr>
      <vt:lpstr>Calibri Light</vt:lpstr>
      <vt:lpstr>Roboto</vt:lpstr>
      <vt:lpstr>Roboto Black</vt:lpstr>
      <vt:lpstr>Roboto Light</vt:lpstr>
      <vt:lpstr>Roboto Medium</vt:lpstr>
      <vt:lpstr>office theme</vt:lpstr>
      <vt:lpstr>1_Office Theme</vt:lpstr>
      <vt:lpstr>Theme3</vt:lpstr>
      <vt:lpstr>365-Blank-Theme-Template</vt:lpstr>
      <vt:lpstr>PowerPoint Presentation</vt:lpstr>
      <vt:lpstr>PowerPoint Presentation</vt:lpstr>
      <vt:lpstr>Promo Overview</vt:lpstr>
      <vt:lpstr>Types of Promotions</vt:lpstr>
      <vt:lpstr>Historical Usage</vt:lpstr>
      <vt:lpstr>How Promotions Worked</vt:lpstr>
      <vt:lpstr>How Promotions Worked...</vt:lpstr>
      <vt:lpstr>Why Make Updates?</vt:lpstr>
      <vt:lpstr>Why Make Updates to Promos?</vt:lpstr>
      <vt:lpstr>Updated Flow</vt:lpstr>
      <vt:lpstr>Updated Promotion Flow</vt:lpstr>
      <vt:lpstr>PowerPoint Presentation</vt:lpstr>
      <vt:lpstr>Updated Promotion Flow...</vt:lpstr>
      <vt:lpstr>PowerPoint Presentation</vt:lpstr>
      <vt:lpstr>Updated ADM UI</vt:lpstr>
      <vt:lpstr>PowerPoint Presentation</vt:lpstr>
      <vt:lpstr>User Impacts</vt:lpstr>
      <vt:lpstr>User Impacts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Kolpasky</dc:creator>
  <cp:lastModifiedBy>William Kolpasky</cp:lastModifiedBy>
  <cp:revision>417</cp:revision>
  <dcterms:created xsi:type="dcterms:W3CDTF">2023-05-24T12:20:51Z</dcterms:created>
  <dcterms:modified xsi:type="dcterms:W3CDTF">2023-05-31T11:31:32Z</dcterms:modified>
</cp:coreProperties>
</file>